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58" r:id="rId3"/>
    <p:sldId id="275" r:id="rId4"/>
    <p:sldId id="278" r:id="rId5"/>
    <p:sldId id="272" r:id="rId6"/>
    <p:sldId id="276" r:id="rId7"/>
    <p:sldId id="279" r:id="rId8"/>
    <p:sldId id="273" r:id="rId9"/>
    <p:sldId id="259" r:id="rId10"/>
    <p:sldId id="274" r:id="rId11"/>
    <p:sldId id="265" r:id="rId12"/>
    <p:sldId id="264" r:id="rId13"/>
    <p:sldId id="263" r:id="rId14"/>
    <p:sldId id="277" r:id="rId15"/>
    <p:sldId id="261" r:id="rId16"/>
    <p:sldId id="283" r:id="rId17"/>
    <p:sldId id="268" r:id="rId18"/>
    <p:sldId id="286" r:id="rId19"/>
    <p:sldId id="289" r:id="rId20"/>
    <p:sldId id="287" r:id="rId21"/>
    <p:sldId id="288" r:id="rId22"/>
    <p:sldId id="280" r:id="rId23"/>
    <p:sldId id="267" r:id="rId24"/>
    <p:sldId id="281" r:id="rId25"/>
    <p:sldId id="284" r:id="rId26"/>
    <p:sldId id="269" r:id="rId27"/>
    <p:sldId id="271" r:id="rId28"/>
    <p:sldId id="270" r:id="rId29"/>
    <p:sldId id="266" r:id="rId30"/>
    <p:sldId id="26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1D10DB8A-7F97-4E52-B2B0-91491D3C3F9C}">
          <p14:sldIdLst>
            <p14:sldId id="256"/>
          </p14:sldIdLst>
        </p14:section>
        <p14:section name="Ενότητα χωρίς τίτλο" id="{ACE97654-4647-485F-90A2-6C868706954E}">
          <p14:sldIdLst>
            <p14:sldId id="258"/>
            <p14:sldId id="275"/>
            <p14:sldId id="278"/>
            <p14:sldId id="272"/>
            <p14:sldId id="276"/>
            <p14:sldId id="279"/>
            <p14:sldId id="273"/>
            <p14:sldId id="259"/>
            <p14:sldId id="274"/>
            <p14:sldId id="265"/>
            <p14:sldId id="264"/>
            <p14:sldId id="263"/>
            <p14:sldId id="277"/>
            <p14:sldId id="261"/>
            <p14:sldId id="283"/>
            <p14:sldId id="268"/>
            <p14:sldId id="286"/>
            <p14:sldId id="289"/>
            <p14:sldId id="287"/>
            <p14:sldId id="288"/>
            <p14:sldId id="280"/>
            <p14:sldId id="267"/>
            <p14:sldId id="281"/>
            <p14:sldId id="284"/>
            <p14:sldId id="269"/>
            <p14:sldId id="271"/>
            <p14:sldId id="270"/>
            <p14:sldId id="266"/>
            <p14:sldId id="260"/>
          </p14:sldIdLst>
        </p14:section>
      </p14:sectionLst>
    </p:ext>
    <p:ext uri="{EFAFB233-063F-42B5-8137-9DF3F51BA10A}">
      <p15:sldGuideLst xmlns:p15="http://schemas.microsoft.com/office/powerpoint/2012/main">
        <p15:guide id="1" orient="horz" pos="415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4981" autoAdjust="0"/>
  </p:normalViewPr>
  <p:slideViewPr>
    <p:cSldViewPr snapToGrid="0" snapToObjects="1">
      <p:cViewPr varScale="1">
        <p:scale>
          <a:sx n="73" d="100"/>
          <a:sy n="73" d="100"/>
        </p:scale>
        <p:origin x="1766" y="72"/>
      </p:cViewPr>
      <p:guideLst>
        <p:guide orient="horz" pos="4156"/>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C5571-B6F9-4EB1-AD09-B64F3B96D5B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8C6021E-6E87-46E3-9EEC-F8A5A60EADB3}">
      <dgm:prSet phldrT="[Text]"/>
      <dgm:spPr/>
      <dgm:t>
        <a:bodyPr/>
        <a:lstStyle/>
        <a:p>
          <a:r>
            <a:rPr lang="en-US" dirty="0"/>
            <a:t>Pros</a:t>
          </a:r>
        </a:p>
      </dgm:t>
    </dgm:pt>
    <dgm:pt modelId="{35E666D7-DF20-43F0-B61A-FD7EE33A7495}" type="parTrans" cxnId="{B17160C7-5BCB-4CDF-9440-5AEA425D03DB}">
      <dgm:prSet/>
      <dgm:spPr/>
      <dgm:t>
        <a:bodyPr/>
        <a:lstStyle/>
        <a:p>
          <a:endParaRPr lang="en-US"/>
        </a:p>
      </dgm:t>
    </dgm:pt>
    <dgm:pt modelId="{4AD4821D-2FF7-45A0-8DC9-C6E48408A9A3}" type="sibTrans" cxnId="{B17160C7-5BCB-4CDF-9440-5AEA425D03DB}">
      <dgm:prSet/>
      <dgm:spPr/>
      <dgm:t>
        <a:bodyPr/>
        <a:lstStyle/>
        <a:p>
          <a:endParaRPr lang="en-US"/>
        </a:p>
      </dgm:t>
    </dgm:pt>
    <dgm:pt modelId="{8D7E2269-F578-4B01-9D54-ED7D8CE3C345}">
      <dgm:prSet phldrT="[Text]"/>
      <dgm:spPr/>
      <dgm:t>
        <a:bodyPr/>
        <a:lstStyle/>
        <a:p>
          <a:r>
            <a:rPr lang="en-US" dirty="0">
              <a:cs typeface="Calibri Light"/>
            </a:rPr>
            <a:t>New service for SMEs which increases visibility and</a:t>
          </a:r>
          <a:r>
            <a:rPr lang="en-US" dirty="0"/>
            <a:t> their global appeal</a:t>
          </a:r>
        </a:p>
      </dgm:t>
    </dgm:pt>
    <dgm:pt modelId="{733AFC6C-CC6B-49A9-AECA-1A3B04D1C6C5}" type="parTrans" cxnId="{BD16C4D9-586F-4C26-BD99-65CD29CE7F6E}">
      <dgm:prSet/>
      <dgm:spPr/>
      <dgm:t>
        <a:bodyPr/>
        <a:lstStyle/>
        <a:p>
          <a:endParaRPr lang="en-US"/>
        </a:p>
      </dgm:t>
    </dgm:pt>
    <dgm:pt modelId="{E34E9FD4-3FCB-49C6-8517-76D441152FA6}" type="sibTrans" cxnId="{BD16C4D9-586F-4C26-BD99-65CD29CE7F6E}">
      <dgm:prSet/>
      <dgm:spPr/>
      <dgm:t>
        <a:bodyPr/>
        <a:lstStyle/>
        <a:p>
          <a:endParaRPr lang="en-US"/>
        </a:p>
      </dgm:t>
    </dgm:pt>
    <dgm:pt modelId="{9B7F0137-6D5E-4C36-A049-A27B0007879F}">
      <dgm:prSet phldrT="[Text]"/>
      <dgm:spPr/>
      <dgm:t>
        <a:bodyPr/>
        <a:lstStyle/>
        <a:p>
          <a:r>
            <a:rPr lang="en-US" dirty="0"/>
            <a:t>Cons</a:t>
          </a:r>
        </a:p>
      </dgm:t>
    </dgm:pt>
    <dgm:pt modelId="{28933607-E8E9-4173-9C41-151EB7916034}" type="parTrans" cxnId="{76C4110C-34D7-4985-9017-586746D96945}">
      <dgm:prSet/>
      <dgm:spPr/>
      <dgm:t>
        <a:bodyPr/>
        <a:lstStyle/>
        <a:p>
          <a:endParaRPr lang="en-US"/>
        </a:p>
      </dgm:t>
    </dgm:pt>
    <dgm:pt modelId="{16DD488E-169E-4777-972E-F33DF828A0B1}" type="sibTrans" cxnId="{76C4110C-34D7-4985-9017-586746D96945}">
      <dgm:prSet/>
      <dgm:spPr/>
      <dgm:t>
        <a:bodyPr/>
        <a:lstStyle/>
        <a:p>
          <a:endParaRPr lang="en-US"/>
        </a:p>
      </dgm:t>
    </dgm:pt>
    <dgm:pt modelId="{8BAA7619-EB29-4982-8344-EE8A39A25CEB}">
      <dgm:prSet phldrT="[Text]"/>
      <dgm:spPr/>
      <dgm:t>
        <a:bodyPr/>
        <a:lstStyle/>
        <a:p>
          <a:r>
            <a:rPr lang="en-US" dirty="0">
              <a:cs typeface="Calibri Light"/>
            </a:rPr>
            <a:t>SMEs need guidance and closer cooperation with translator professionals</a:t>
          </a:r>
          <a:endParaRPr lang="en-US" dirty="0"/>
        </a:p>
      </dgm:t>
    </dgm:pt>
    <dgm:pt modelId="{CAC295D6-DA51-42B6-A283-D96EE3C87951}" type="parTrans" cxnId="{FF1A3F85-1C16-4E0D-B4D9-A2A8003B7027}">
      <dgm:prSet/>
      <dgm:spPr/>
      <dgm:t>
        <a:bodyPr/>
        <a:lstStyle/>
        <a:p>
          <a:endParaRPr lang="en-US"/>
        </a:p>
      </dgm:t>
    </dgm:pt>
    <dgm:pt modelId="{281E69E5-6DC3-43DC-8818-288117F3BC50}" type="sibTrans" cxnId="{FF1A3F85-1C16-4E0D-B4D9-A2A8003B7027}">
      <dgm:prSet/>
      <dgm:spPr/>
      <dgm:t>
        <a:bodyPr/>
        <a:lstStyle/>
        <a:p>
          <a:endParaRPr lang="en-US"/>
        </a:p>
      </dgm:t>
    </dgm:pt>
    <dgm:pt modelId="{262FEF30-758C-4208-8F7C-CF8A09B0BDD3}">
      <dgm:prSet phldrT="[Text]"/>
      <dgm:spPr/>
      <dgm:t>
        <a:bodyPr/>
        <a:lstStyle/>
        <a:p>
          <a:r>
            <a:rPr lang="en-US" dirty="0"/>
            <a:t>New skills and adaptability</a:t>
          </a:r>
        </a:p>
      </dgm:t>
    </dgm:pt>
    <dgm:pt modelId="{BA8A0F6E-C6BE-429D-A6F5-01CC524FC13A}" type="parTrans" cxnId="{14267166-C888-4065-810B-640933741604}">
      <dgm:prSet/>
      <dgm:spPr/>
      <dgm:t>
        <a:bodyPr/>
        <a:lstStyle/>
        <a:p>
          <a:endParaRPr lang="en-US"/>
        </a:p>
      </dgm:t>
    </dgm:pt>
    <dgm:pt modelId="{A4EBC37A-98C6-4DAA-94DE-BE1F9C625E91}" type="sibTrans" cxnId="{14267166-C888-4065-810B-640933741604}">
      <dgm:prSet/>
      <dgm:spPr/>
      <dgm:t>
        <a:bodyPr/>
        <a:lstStyle/>
        <a:p>
          <a:endParaRPr lang="en-US"/>
        </a:p>
      </dgm:t>
    </dgm:pt>
    <dgm:pt modelId="{80F925F6-2F63-463A-A966-3EE92CC7C83E}">
      <dgm:prSet phldrT="[Text]"/>
      <dgm:spPr/>
      <dgm:t>
        <a:bodyPr/>
        <a:lstStyle/>
        <a:p>
          <a:r>
            <a:rPr lang="en-US" dirty="0">
              <a:cs typeface="Calibri Light"/>
            </a:rPr>
            <a:t>Additional training required</a:t>
          </a:r>
        </a:p>
      </dgm:t>
    </dgm:pt>
    <dgm:pt modelId="{B0C6205C-E1AC-4161-A887-18DCC9CCA356}" type="parTrans" cxnId="{C26717EB-C166-4450-B1C8-63F2EF60974C}">
      <dgm:prSet/>
      <dgm:spPr/>
      <dgm:t>
        <a:bodyPr/>
        <a:lstStyle/>
        <a:p>
          <a:endParaRPr lang="en-US"/>
        </a:p>
      </dgm:t>
    </dgm:pt>
    <dgm:pt modelId="{337CBA5D-08B1-4D26-8997-EB72D66E8A9C}" type="sibTrans" cxnId="{C26717EB-C166-4450-B1C8-63F2EF60974C}">
      <dgm:prSet/>
      <dgm:spPr/>
      <dgm:t>
        <a:bodyPr/>
        <a:lstStyle/>
        <a:p>
          <a:endParaRPr lang="en-US"/>
        </a:p>
      </dgm:t>
    </dgm:pt>
    <dgm:pt modelId="{2ABFBF17-F3A1-436D-9184-C0E4766560B3}">
      <dgm:prSet phldrT="[Text]"/>
      <dgm:spPr/>
      <dgm:t>
        <a:bodyPr/>
        <a:lstStyle/>
        <a:p>
          <a:r>
            <a:rPr lang="en-US" dirty="0"/>
            <a:t>New specialization, less competition for LSPs and translators</a:t>
          </a:r>
        </a:p>
      </dgm:t>
    </dgm:pt>
    <dgm:pt modelId="{446CF96E-6D2F-45F2-9659-BB53017B684A}" type="parTrans" cxnId="{5EE6BCE0-FC36-49A7-92DD-D505054F4500}">
      <dgm:prSet/>
      <dgm:spPr/>
      <dgm:t>
        <a:bodyPr/>
        <a:lstStyle/>
        <a:p>
          <a:endParaRPr lang="en-US"/>
        </a:p>
      </dgm:t>
    </dgm:pt>
    <dgm:pt modelId="{BDCCB760-4244-4DE1-B3BE-C83CE7FDADE6}" type="sibTrans" cxnId="{5EE6BCE0-FC36-49A7-92DD-D505054F4500}">
      <dgm:prSet/>
      <dgm:spPr/>
      <dgm:t>
        <a:bodyPr/>
        <a:lstStyle/>
        <a:p>
          <a:endParaRPr lang="en-US"/>
        </a:p>
      </dgm:t>
    </dgm:pt>
    <dgm:pt modelId="{48F79399-5370-434F-8674-90AFAB61FCF0}">
      <dgm:prSet phldrT="[Text]"/>
      <dgm:spPr/>
      <dgm:t>
        <a:bodyPr/>
        <a:lstStyle/>
        <a:p>
          <a:r>
            <a:rPr lang="en-US" dirty="0">
              <a:cs typeface="Calibri Light"/>
            </a:rPr>
            <a:t>Emerging </a:t>
          </a:r>
          <a:r>
            <a:rPr lang="en-US" dirty="0"/>
            <a:t>job profile=new opportunities</a:t>
          </a:r>
        </a:p>
      </dgm:t>
    </dgm:pt>
    <dgm:pt modelId="{369C2D3D-101D-4A9C-9672-886DF1D9A2DB}" type="parTrans" cxnId="{A39E429D-4302-4CE3-9A41-76D3D4AECAA3}">
      <dgm:prSet/>
      <dgm:spPr/>
      <dgm:t>
        <a:bodyPr/>
        <a:lstStyle/>
        <a:p>
          <a:endParaRPr lang="en-US"/>
        </a:p>
      </dgm:t>
    </dgm:pt>
    <dgm:pt modelId="{4C8EB683-7CAA-4A05-8703-2E60E3F06A6F}" type="sibTrans" cxnId="{A39E429D-4302-4CE3-9A41-76D3D4AECAA3}">
      <dgm:prSet/>
      <dgm:spPr/>
      <dgm:t>
        <a:bodyPr/>
        <a:lstStyle/>
        <a:p>
          <a:endParaRPr lang="en-US"/>
        </a:p>
      </dgm:t>
    </dgm:pt>
    <dgm:pt modelId="{AE2B1B44-5F51-40F9-AF99-F12E45CE3766}">
      <dgm:prSet phldrT="[Text]"/>
      <dgm:spPr/>
      <dgm:t>
        <a:bodyPr/>
        <a:lstStyle/>
        <a:p>
          <a:r>
            <a:rPr lang="en-US" dirty="0">
              <a:cs typeface="Calibri Light"/>
            </a:rPr>
            <a:t>Updated mindset required</a:t>
          </a:r>
        </a:p>
      </dgm:t>
    </dgm:pt>
    <dgm:pt modelId="{F1E0F92F-AF5B-4F79-8883-EBAA755949D4}" type="parTrans" cxnId="{3DE66FCB-825E-4604-8038-FD06F781EEE2}">
      <dgm:prSet/>
      <dgm:spPr/>
      <dgm:t>
        <a:bodyPr/>
        <a:lstStyle/>
        <a:p>
          <a:endParaRPr lang="en-US"/>
        </a:p>
      </dgm:t>
    </dgm:pt>
    <dgm:pt modelId="{E9915E5F-3DA6-4F79-9ECB-AE44411B894D}" type="sibTrans" cxnId="{3DE66FCB-825E-4604-8038-FD06F781EEE2}">
      <dgm:prSet/>
      <dgm:spPr/>
      <dgm:t>
        <a:bodyPr/>
        <a:lstStyle/>
        <a:p>
          <a:endParaRPr lang="en-US"/>
        </a:p>
      </dgm:t>
    </dgm:pt>
    <dgm:pt modelId="{6A95F435-0F04-4D49-8688-11C45BE941F5}">
      <dgm:prSet phldrT="[Text]"/>
      <dgm:spPr/>
      <dgm:t>
        <a:bodyPr/>
        <a:lstStyle/>
        <a:p>
          <a:r>
            <a:rPr lang="en-US" dirty="0">
              <a:cs typeface="Calibri Light"/>
            </a:rPr>
            <a:t>Creative nature of work not threatened by MT</a:t>
          </a:r>
        </a:p>
      </dgm:t>
    </dgm:pt>
    <dgm:pt modelId="{191E8D93-41FD-4EB8-AFC0-DB8BBB486444}" type="parTrans" cxnId="{56437202-73AA-4BFE-A9E9-A890D996ADCE}">
      <dgm:prSet/>
      <dgm:spPr/>
      <dgm:t>
        <a:bodyPr/>
        <a:lstStyle/>
        <a:p>
          <a:endParaRPr lang="en-US"/>
        </a:p>
      </dgm:t>
    </dgm:pt>
    <dgm:pt modelId="{B09DCC35-1E4C-42B3-8817-208EBB3A9BE5}" type="sibTrans" cxnId="{56437202-73AA-4BFE-A9E9-A890D996ADCE}">
      <dgm:prSet/>
      <dgm:spPr/>
      <dgm:t>
        <a:bodyPr/>
        <a:lstStyle/>
        <a:p>
          <a:endParaRPr lang="en-US"/>
        </a:p>
      </dgm:t>
    </dgm:pt>
    <dgm:pt modelId="{36361C52-69DF-43C3-9303-E0E0AC2AE9E3}">
      <dgm:prSet phldrT="[Text]"/>
      <dgm:spPr/>
      <dgm:t>
        <a:bodyPr/>
        <a:lstStyle/>
        <a:p>
          <a:r>
            <a:rPr lang="en-US" dirty="0"/>
            <a:t>Translators have to prove themselves as multilingual digital copy creation experts</a:t>
          </a:r>
          <a:endParaRPr lang="en-US" dirty="0">
            <a:cs typeface="Calibri Light"/>
          </a:endParaRPr>
        </a:p>
      </dgm:t>
    </dgm:pt>
    <dgm:pt modelId="{59462E99-4AD9-4609-B8E2-4E9C50C98775}" type="parTrans" cxnId="{7EDF9EBE-A937-4B4B-9FBE-BB7AD934EFD6}">
      <dgm:prSet/>
      <dgm:spPr/>
      <dgm:t>
        <a:bodyPr/>
        <a:lstStyle/>
        <a:p>
          <a:endParaRPr lang="en-US"/>
        </a:p>
      </dgm:t>
    </dgm:pt>
    <dgm:pt modelId="{0ACB51DD-84AC-46AF-8220-7E27AE7496A4}" type="sibTrans" cxnId="{7EDF9EBE-A937-4B4B-9FBE-BB7AD934EFD6}">
      <dgm:prSet/>
      <dgm:spPr/>
      <dgm:t>
        <a:bodyPr/>
        <a:lstStyle/>
        <a:p>
          <a:endParaRPr lang="en-US"/>
        </a:p>
      </dgm:t>
    </dgm:pt>
    <dgm:pt modelId="{45876513-6869-4EB7-8541-1E9AEC0A59E6}" type="pres">
      <dgm:prSet presAssocID="{E17C5571-B6F9-4EB1-AD09-B64F3B96D5B3}" presName="Name0" presStyleCnt="0">
        <dgm:presLayoutVars>
          <dgm:dir/>
          <dgm:resizeHandles val="exact"/>
        </dgm:presLayoutVars>
      </dgm:prSet>
      <dgm:spPr/>
    </dgm:pt>
    <dgm:pt modelId="{C7B25283-E780-4487-87EE-C297C469D5E7}" type="pres">
      <dgm:prSet presAssocID="{38C6021E-6E87-46E3-9EEC-F8A5A60EADB3}" presName="node" presStyleLbl="node1" presStyleIdx="0" presStyleCnt="2">
        <dgm:presLayoutVars>
          <dgm:bulletEnabled val="1"/>
        </dgm:presLayoutVars>
      </dgm:prSet>
      <dgm:spPr/>
    </dgm:pt>
    <dgm:pt modelId="{21BE65C8-DF27-43EE-87C9-A32DA60025DD}" type="pres">
      <dgm:prSet presAssocID="{4AD4821D-2FF7-45A0-8DC9-C6E48408A9A3}" presName="sibTrans" presStyleCnt="0"/>
      <dgm:spPr/>
    </dgm:pt>
    <dgm:pt modelId="{969D4C16-0321-49D2-8E5E-9FF24ED7D1CF}" type="pres">
      <dgm:prSet presAssocID="{9B7F0137-6D5E-4C36-A049-A27B0007879F}" presName="node" presStyleLbl="node1" presStyleIdx="1" presStyleCnt="2">
        <dgm:presLayoutVars>
          <dgm:bulletEnabled val="1"/>
        </dgm:presLayoutVars>
      </dgm:prSet>
      <dgm:spPr/>
    </dgm:pt>
  </dgm:ptLst>
  <dgm:cxnLst>
    <dgm:cxn modelId="{56437202-73AA-4BFE-A9E9-A890D996ADCE}" srcId="{38C6021E-6E87-46E3-9EEC-F8A5A60EADB3}" destId="{6A95F435-0F04-4D49-8688-11C45BE941F5}" srcOrd="3" destOrd="0" parTransId="{191E8D93-41FD-4EB8-AFC0-DB8BBB486444}" sibTransId="{B09DCC35-1E4C-42B3-8817-208EBB3A9BE5}"/>
    <dgm:cxn modelId="{76C4110C-34D7-4985-9017-586746D96945}" srcId="{E17C5571-B6F9-4EB1-AD09-B64F3B96D5B3}" destId="{9B7F0137-6D5E-4C36-A049-A27B0007879F}" srcOrd="1" destOrd="0" parTransId="{28933607-E8E9-4173-9C41-151EB7916034}" sibTransId="{16DD488E-169E-4777-972E-F33DF828A0B1}"/>
    <dgm:cxn modelId="{A3DE0715-D5E9-4992-8AE0-A964232BE4A6}" type="presOf" srcId="{8D7E2269-F578-4B01-9D54-ED7D8CE3C345}" destId="{C7B25283-E780-4487-87EE-C297C469D5E7}" srcOrd="0" destOrd="1" presId="urn:microsoft.com/office/officeart/2005/8/layout/hList6"/>
    <dgm:cxn modelId="{DBFD7538-6039-4A73-9A1F-3345102973FE}" type="presOf" srcId="{262FEF30-758C-4208-8F7C-CF8A09B0BDD3}" destId="{969D4C16-0321-49D2-8E5E-9FF24ED7D1CF}" srcOrd="0" destOrd="3" presId="urn:microsoft.com/office/officeart/2005/8/layout/hList6"/>
    <dgm:cxn modelId="{14267166-C888-4065-810B-640933741604}" srcId="{9B7F0137-6D5E-4C36-A049-A27B0007879F}" destId="{262FEF30-758C-4208-8F7C-CF8A09B0BDD3}" srcOrd="2" destOrd="0" parTransId="{BA8A0F6E-C6BE-429D-A6F5-01CC524FC13A}" sibTransId="{A4EBC37A-98C6-4DAA-94DE-BE1F9C625E91}"/>
    <dgm:cxn modelId="{34A7B871-7F3B-451A-BC43-8D56A28CF65C}" type="presOf" srcId="{9B7F0137-6D5E-4C36-A049-A27B0007879F}" destId="{969D4C16-0321-49D2-8E5E-9FF24ED7D1CF}" srcOrd="0" destOrd="0" presId="urn:microsoft.com/office/officeart/2005/8/layout/hList6"/>
    <dgm:cxn modelId="{0FD06B82-2B66-4CBF-92E4-16CC86F67419}" type="presOf" srcId="{E17C5571-B6F9-4EB1-AD09-B64F3B96D5B3}" destId="{45876513-6869-4EB7-8541-1E9AEC0A59E6}" srcOrd="0" destOrd="0" presId="urn:microsoft.com/office/officeart/2005/8/layout/hList6"/>
    <dgm:cxn modelId="{FF1A3F85-1C16-4E0D-B4D9-A2A8003B7027}" srcId="{9B7F0137-6D5E-4C36-A049-A27B0007879F}" destId="{8BAA7619-EB29-4982-8344-EE8A39A25CEB}" srcOrd="1" destOrd="0" parTransId="{CAC295D6-DA51-42B6-A283-D96EE3C87951}" sibTransId="{281E69E5-6DC3-43DC-8818-288117F3BC50}"/>
    <dgm:cxn modelId="{4FB5A788-AAED-4348-97B9-C2EE632CDC54}" type="presOf" srcId="{2ABFBF17-F3A1-436D-9184-C0E4766560B3}" destId="{C7B25283-E780-4487-87EE-C297C469D5E7}" srcOrd="0" destOrd="3" presId="urn:microsoft.com/office/officeart/2005/8/layout/hList6"/>
    <dgm:cxn modelId="{49E46F90-2894-4E8E-A9FE-8675648DEE37}" type="presOf" srcId="{48F79399-5370-434F-8674-90AFAB61FCF0}" destId="{C7B25283-E780-4487-87EE-C297C469D5E7}" srcOrd="0" destOrd="2" presId="urn:microsoft.com/office/officeart/2005/8/layout/hList6"/>
    <dgm:cxn modelId="{A39E429D-4302-4CE3-9A41-76D3D4AECAA3}" srcId="{38C6021E-6E87-46E3-9EEC-F8A5A60EADB3}" destId="{48F79399-5370-434F-8674-90AFAB61FCF0}" srcOrd="1" destOrd="0" parTransId="{369C2D3D-101D-4A9C-9672-886DF1D9A2DB}" sibTransId="{4C8EB683-7CAA-4A05-8703-2E60E3F06A6F}"/>
    <dgm:cxn modelId="{1A4740A2-27E6-4386-AB8B-1F64E4911CFB}" type="presOf" srcId="{36361C52-69DF-43C3-9303-E0E0AC2AE9E3}" destId="{969D4C16-0321-49D2-8E5E-9FF24ED7D1CF}" srcOrd="0" destOrd="5" presId="urn:microsoft.com/office/officeart/2005/8/layout/hList6"/>
    <dgm:cxn modelId="{1F27D1B9-5E90-4249-BB42-BD9CC541E3ED}" type="presOf" srcId="{80F925F6-2F63-463A-A966-3EE92CC7C83E}" destId="{969D4C16-0321-49D2-8E5E-9FF24ED7D1CF}" srcOrd="0" destOrd="4" presId="urn:microsoft.com/office/officeart/2005/8/layout/hList6"/>
    <dgm:cxn modelId="{7EDF9EBE-A937-4B4B-9FBE-BB7AD934EFD6}" srcId="{9B7F0137-6D5E-4C36-A049-A27B0007879F}" destId="{36361C52-69DF-43C3-9303-E0E0AC2AE9E3}" srcOrd="4" destOrd="0" parTransId="{59462E99-4AD9-4609-B8E2-4E9C50C98775}" sibTransId="{0ACB51DD-84AC-46AF-8220-7E27AE7496A4}"/>
    <dgm:cxn modelId="{B17160C7-5BCB-4CDF-9440-5AEA425D03DB}" srcId="{E17C5571-B6F9-4EB1-AD09-B64F3B96D5B3}" destId="{38C6021E-6E87-46E3-9EEC-F8A5A60EADB3}" srcOrd="0" destOrd="0" parTransId="{35E666D7-DF20-43F0-B61A-FD7EE33A7495}" sibTransId="{4AD4821D-2FF7-45A0-8DC9-C6E48408A9A3}"/>
    <dgm:cxn modelId="{3DE66FCB-825E-4604-8038-FD06F781EEE2}" srcId="{9B7F0137-6D5E-4C36-A049-A27B0007879F}" destId="{AE2B1B44-5F51-40F9-AF99-F12E45CE3766}" srcOrd="0" destOrd="0" parTransId="{F1E0F92F-AF5B-4F79-8883-EBAA755949D4}" sibTransId="{E9915E5F-3DA6-4F79-9ECB-AE44411B894D}"/>
    <dgm:cxn modelId="{A0A72AD7-2C33-44DA-B40F-91BA14190632}" type="presOf" srcId="{8BAA7619-EB29-4982-8344-EE8A39A25CEB}" destId="{969D4C16-0321-49D2-8E5E-9FF24ED7D1CF}" srcOrd="0" destOrd="2" presId="urn:microsoft.com/office/officeart/2005/8/layout/hList6"/>
    <dgm:cxn modelId="{BD16C4D9-586F-4C26-BD99-65CD29CE7F6E}" srcId="{38C6021E-6E87-46E3-9EEC-F8A5A60EADB3}" destId="{8D7E2269-F578-4B01-9D54-ED7D8CE3C345}" srcOrd="0" destOrd="0" parTransId="{733AFC6C-CC6B-49A9-AECA-1A3B04D1C6C5}" sibTransId="{E34E9FD4-3FCB-49C6-8517-76D441152FA6}"/>
    <dgm:cxn modelId="{5EE6BCE0-FC36-49A7-92DD-D505054F4500}" srcId="{38C6021E-6E87-46E3-9EEC-F8A5A60EADB3}" destId="{2ABFBF17-F3A1-436D-9184-C0E4766560B3}" srcOrd="2" destOrd="0" parTransId="{446CF96E-6D2F-45F2-9659-BB53017B684A}" sibTransId="{BDCCB760-4244-4DE1-B3BE-C83CE7FDADE6}"/>
    <dgm:cxn modelId="{A307AEE2-C70A-4038-B257-0FAFCDE9E670}" type="presOf" srcId="{AE2B1B44-5F51-40F9-AF99-F12E45CE3766}" destId="{969D4C16-0321-49D2-8E5E-9FF24ED7D1CF}" srcOrd="0" destOrd="1" presId="urn:microsoft.com/office/officeart/2005/8/layout/hList6"/>
    <dgm:cxn modelId="{A83436EA-96D0-4FC5-AB34-B9E253529D3C}" type="presOf" srcId="{6A95F435-0F04-4D49-8688-11C45BE941F5}" destId="{C7B25283-E780-4487-87EE-C297C469D5E7}" srcOrd="0" destOrd="4" presId="urn:microsoft.com/office/officeart/2005/8/layout/hList6"/>
    <dgm:cxn modelId="{C26717EB-C166-4450-B1C8-63F2EF60974C}" srcId="{9B7F0137-6D5E-4C36-A049-A27B0007879F}" destId="{80F925F6-2F63-463A-A966-3EE92CC7C83E}" srcOrd="3" destOrd="0" parTransId="{B0C6205C-E1AC-4161-A887-18DCC9CCA356}" sibTransId="{337CBA5D-08B1-4D26-8997-EB72D66E8A9C}"/>
    <dgm:cxn modelId="{763325EB-7FC7-405D-9334-61FEDE10F9A6}" type="presOf" srcId="{38C6021E-6E87-46E3-9EEC-F8A5A60EADB3}" destId="{C7B25283-E780-4487-87EE-C297C469D5E7}" srcOrd="0" destOrd="0" presId="urn:microsoft.com/office/officeart/2005/8/layout/hList6"/>
    <dgm:cxn modelId="{245B4C78-802D-4B5E-A623-F9AC729F5ECD}" type="presParOf" srcId="{45876513-6869-4EB7-8541-1E9AEC0A59E6}" destId="{C7B25283-E780-4487-87EE-C297C469D5E7}" srcOrd="0" destOrd="0" presId="urn:microsoft.com/office/officeart/2005/8/layout/hList6"/>
    <dgm:cxn modelId="{2DE11720-7B55-4EFD-BFCF-25D5A6035CA5}" type="presParOf" srcId="{45876513-6869-4EB7-8541-1E9AEC0A59E6}" destId="{21BE65C8-DF27-43EE-87C9-A32DA60025DD}" srcOrd="1" destOrd="0" presId="urn:microsoft.com/office/officeart/2005/8/layout/hList6"/>
    <dgm:cxn modelId="{399CCCD8-4470-4810-9279-EB07BFC8B955}" type="presParOf" srcId="{45876513-6869-4EB7-8541-1E9AEC0A59E6}" destId="{969D4C16-0321-49D2-8E5E-9FF24ED7D1C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25283-E780-4487-87EE-C297C469D5E7}">
      <dsp:nvSpPr>
        <dsp:cNvPr id="0" name=""/>
        <dsp:cNvSpPr/>
      </dsp:nvSpPr>
      <dsp:spPr>
        <a:xfrm rot="16200000">
          <a:off x="-225195" y="229237"/>
          <a:ext cx="4346642" cy="388816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539" bIns="0" numCol="1" spcCol="1270" anchor="t" anchorCtr="0">
          <a:noAutofit/>
        </a:bodyPr>
        <a:lstStyle/>
        <a:p>
          <a:pPr marL="0" lvl="0" indent="0" algn="l" defTabSz="933450">
            <a:lnSpc>
              <a:spcPct val="90000"/>
            </a:lnSpc>
            <a:spcBef>
              <a:spcPct val="0"/>
            </a:spcBef>
            <a:spcAft>
              <a:spcPct val="35000"/>
            </a:spcAft>
            <a:buNone/>
          </a:pPr>
          <a:r>
            <a:rPr lang="en-US" sz="2100" kern="1200" dirty="0"/>
            <a:t>Pros</a:t>
          </a:r>
        </a:p>
        <a:p>
          <a:pPr marL="171450" lvl="1" indent="-171450" algn="l" defTabSz="711200">
            <a:lnSpc>
              <a:spcPct val="90000"/>
            </a:lnSpc>
            <a:spcBef>
              <a:spcPct val="0"/>
            </a:spcBef>
            <a:spcAft>
              <a:spcPct val="15000"/>
            </a:spcAft>
            <a:buChar char="•"/>
          </a:pPr>
          <a:r>
            <a:rPr lang="en-US" sz="1600" kern="1200" dirty="0">
              <a:cs typeface="Calibri Light"/>
            </a:rPr>
            <a:t>New service for SMEs which increases visibility and</a:t>
          </a:r>
          <a:r>
            <a:rPr lang="en-US" sz="1600" kern="1200" dirty="0"/>
            <a:t> their global appeal</a:t>
          </a:r>
        </a:p>
        <a:p>
          <a:pPr marL="171450" lvl="1" indent="-171450" algn="l" defTabSz="711200">
            <a:lnSpc>
              <a:spcPct val="90000"/>
            </a:lnSpc>
            <a:spcBef>
              <a:spcPct val="0"/>
            </a:spcBef>
            <a:spcAft>
              <a:spcPct val="15000"/>
            </a:spcAft>
            <a:buChar char="•"/>
          </a:pPr>
          <a:r>
            <a:rPr lang="en-US" sz="1600" kern="1200" dirty="0">
              <a:cs typeface="Calibri Light"/>
            </a:rPr>
            <a:t>Emerging </a:t>
          </a:r>
          <a:r>
            <a:rPr lang="en-US" sz="1600" kern="1200" dirty="0"/>
            <a:t>job profile=new opportunities</a:t>
          </a:r>
        </a:p>
        <a:p>
          <a:pPr marL="171450" lvl="1" indent="-171450" algn="l" defTabSz="711200">
            <a:lnSpc>
              <a:spcPct val="90000"/>
            </a:lnSpc>
            <a:spcBef>
              <a:spcPct val="0"/>
            </a:spcBef>
            <a:spcAft>
              <a:spcPct val="15000"/>
            </a:spcAft>
            <a:buChar char="•"/>
          </a:pPr>
          <a:r>
            <a:rPr lang="en-US" sz="1600" kern="1200" dirty="0"/>
            <a:t>New specialization, less competition for LSPs and translators</a:t>
          </a:r>
        </a:p>
        <a:p>
          <a:pPr marL="171450" lvl="1" indent="-171450" algn="l" defTabSz="711200">
            <a:lnSpc>
              <a:spcPct val="90000"/>
            </a:lnSpc>
            <a:spcBef>
              <a:spcPct val="0"/>
            </a:spcBef>
            <a:spcAft>
              <a:spcPct val="15000"/>
            </a:spcAft>
            <a:buChar char="•"/>
          </a:pPr>
          <a:r>
            <a:rPr lang="en-US" sz="1600" kern="1200" dirty="0">
              <a:cs typeface="Calibri Light"/>
            </a:rPr>
            <a:t>Creative nature of work not threatened by MT</a:t>
          </a:r>
        </a:p>
      </dsp:txBody>
      <dsp:txXfrm rot="5400000">
        <a:off x="4043" y="869327"/>
        <a:ext cx="3888167" cy="2607986"/>
      </dsp:txXfrm>
    </dsp:sp>
    <dsp:sp modelId="{969D4C16-0321-49D2-8E5E-9FF24ED7D1CF}">
      <dsp:nvSpPr>
        <dsp:cNvPr id="0" name=""/>
        <dsp:cNvSpPr/>
      </dsp:nvSpPr>
      <dsp:spPr>
        <a:xfrm rot="16200000">
          <a:off x="3954584" y="229237"/>
          <a:ext cx="4346642" cy="388816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539" bIns="0" numCol="1" spcCol="1270" anchor="t" anchorCtr="0">
          <a:noAutofit/>
        </a:bodyPr>
        <a:lstStyle/>
        <a:p>
          <a:pPr marL="0" lvl="0" indent="0" algn="l" defTabSz="933450">
            <a:lnSpc>
              <a:spcPct val="90000"/>
            </a:lnSpc>
            <a:spcBef>
              <a:spcPct val="0"/>
            </a:spcBef>
            <a:spcAft>
              <a:spcPct val="35000"/>
            </a:spcAft>
            <a:buNone/>
          </a:pPr>
          <a:r>
            <a:rPr lang="en-US" sz="2100" kern="1200" dirty="0"/>
            <a:t>Cons</a:t>
          </a:r>
        </a:p>
        <a:p>
          <a:pPr marL="171450" lvl="1" indent="-171450" algn="l" defTabSz="711200">
            <a:lnSpc>
              <a:spcPct val="90000"/>
            </a:lnSpc>
            <a:spcBef>
              <a:spcPct val="0"/>
            </a:spcBef>
            <a:spcAft>
              <a:spcPct val="15000"/>
            </a:spcAft>
            <a:buChar char="•"/>
          </a:pPr>
          <a:r>
            <a:rPr lang="en-US" sz="1600" kern="1200" dirty="0">
              <a:cs typeface="Calibri Light"/>
            </a:rPr>
            <a:t>Updated mindset required</a:t>
          </a:r>
        </a:p>
        <a:p>
          <a:pPr marL="171450" lvl="1" indent="-171450" algn="l" defTabSz="711200">
            <a:lnSpc>
              <a:spcPct val="90000"/>
            </a:lnSpc>
            <a:spcBef>
              <a:spcPct val="0"/>
            </a:spcBef>
            <a:spcAft>
              <a:spcPct val="15000"/>
            </a:spcAft>
            <a:buChar char="•"/>
          </a:pPr>
          <a:r>
            <a:rPr lang="en-US" sz="1600" kern="1200" dirty="0">
              <a:cs typeface="Calibri Light"/>
            </a:rPr>
            <a:t>SMEs need guidance and closer cooperation with translator professionals</a:t>
          </a:r>
          <a:endParaRPr lang="en-US" sz="1600" kern="1200" dirty="0"/>
        </a:p>
        <a:p>
          <a:pPr marL="171450" lvl="1" indent="-171450" algn="l" defTabSz="711200">
            <a:lnSpc>
              <a:spcPct val="90000"/>
            </a:lnSpc>
            <a:spcBef>
              <a:spcPct val="0"/>
            </a:spcBef>
            <a:spcAft>
              <a:spcPct val="15000"/>
            </a:spcAft>
            <a:buChar char="•"/>
          </a:pPr>
          <a:r>
            <a:rPr lang="en-US" sz="1600" kern="1200" dirty="0"/>
            <a:t>New skills and adaptability</a:t>
          </a:r>
        </a:p>
        <a:p>
          <a:pPr marL="171450" lvl="1" indent="-171450" algn="l" defTabSz="711200">
            <a:lnSpc>
              <a:spcPct val="90000"/>
            </a:lnSpc>
            <a:spcBef>
              <a:spcPct val="0"/>
            </a:spcBef>
            <a:spcAft>
              <a:spcPct val="15000"/>
            </a:spcAft>
            <a:buChar char="•"/>
          </a:pPr>
          <a:r>
            <a:rPr lang="en-US" sz="1600" kern="1200" dirty="0">
              <a:cs typeface="Calibri Light"/>
            </a:rPr>
            <a:t>Additional training required</a:t>
          </a:r>
        </a:p>
        <a:p>
          <a:pPr marL="171450" lvl="1" indent="-171450" algn="l" defTabSz="711200">
            <a:lnSpc>
              <a:spcPct val="90000"/>
            </a:lnSpc>
            <a:spcBef>
              <a:spcPct val="0"/>
            </a:spcBef>
            <a:spcAft>
              <a:spcPct val="15000"/>
            </a:spcAft>
            <a:buChar char="•"/>
          </a:pPr>
          <a:r>
            <a:rPr lang="en-US" sz="1600" kern="1200" dirty="0"/>
            <a:t>Translators have to prove themselves as multilingual digital copy creation experts</a:t>
          </a:r>
          <a:endParaRPr lang="en-US" sz="1600" kern="1200" dirty="0">
            <a:cs typeface="Calibri Light"/>
          </a:endParaRPr>
        </a:p>
      </dsp:txBody>
      <dsp:txXfrm rot="5400000">
        <a:off x="4183822" y="869327"/>
        <a:ext cx="3888167" cy="260798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B87AF-4FFC-B348-9639-0463CE5DF6E2}" type="datetimeFigureOut">
              <a:rPr lang="en-GB" smtClean="0"/>
              <a:t>03/08/2018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D3684-2F71-5740-863F-AE692AE3E408}" type="slidenum">
              <a:rPr lang="en-GB" smtClean="0"/>
              <a:t>‹#›</a:t>
            </a:fld>
            <a:endParaRPr lang="en-GB"/>
          </a:p>
        </p:txBody>
      </p:sp>
    </p:spTree>
    <p:extLst>
      <p:ext uri="{BB962C8B-B14F-4D97-AF65-F5344CB8AC3E}">
        <p14:creationId xmlns:p14="http://schemas.microsoft.com/office/powerpoint/2010/main" val="211953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8D3684-2F71-5740-863F-AE692AE3E408}" type="slidenum">
              <a:rPr lang="en-GB" smtClean="0"/>
              <a:t>1</a:t>
            </a:fld>
            <a:endParaRPr lang="en-GB"/>
          </a:p>
        </p:txBody>
      </p:sp>
    </p:spTree>
    <p:extLst>
      <p:ext uri="{BB962C8B-B14F-4D97-AF65-F5344CB8AC3E}">
        <p14:creationId xmlns:p14="http://schemas.microsoft.com/office/powerpoint/2010/main" val="631505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answer those questions we sought to gather empirical data by carrying out surveys in the form of questionnaires. As pointed out already, we wanted to establish whether SMEs need digital content translation and we also wanted to know whether freelance translators and LSPs offer multilingual digital </a:t>
            </a:r>
            <a:r>
              <a:rPr lang="en-GB" dirty="0" err="1"/>
              <a:t>copyanslation</a:t>
            </a:r>
            <a:r>
              <a:rPr lang="en-GB" dirty="0"/>
              <a:t> services.</a:t>
            </a:r>
          </a:p>
          <a:p>
            <a:pPr marL="228600" indent="-228600">
              <a:lnSpc>
                <a:spcPct val="90000"/>
              </a:lnSpc>
              <a:spcBef>
                <a:spcPts val="1000"/>
              </a:spcBef>
              <a:buChar char="•"/>
            </a:pPr>
            <a:r>
              <a:rPr lang="en-GB" dirty="0"/>
              <a:t>We thus designed three questionnaires</a:t>
            </a:r>
            <a:r>
              <a:rPr lang="en-US" dirty="0"/>
              <a:t>: one for SMEs, one for LSPs, one for freelance translators</a:t>
            </a:r>
          </a:p>
          <a:p>
            <a:pPr marL="228600" indent="-228600">
              <a:lnSpc>
                <a:spcPct val="90000"/>
              </a:lnSpc>
              <a:spcBef>
                <a:spcPts val="1000"/>
              </a:spcBef>
              <a:buChar char="•"/>
            </a:pPr>
            <a:r>
              <a:rPr lang="en-US" dirty="0"/>
              <a:t>We included mainly closed questions for ease of response and some open-ended questions to allow respondents to express their views more freely</a:t>
            </a:r>
            <a:endParaRPr lang="en-GB" dirty="0"/>
          </a:p>
          <a:p>
            <a:pPr marL="228600" indent="-228600">
              <a:lnSpc>
                <a:spcPct val="90000"/>
              </a:lnSpc>
              <a:spcBef>
                <a:spcPts val="1000"/>
              </a:spcBef>
              <a:buChar char="•"/>
            </a:pPr>
            <a:r>
              <a:rPr lang="en-US" dirty="0"/>
              <a:t>We circulated them from November through December 2017 in Greece through social media &amp; mailing lists</a:t>
            </a:r>
          </a:p>
          <a:p>
            <a:r>
              <a:rPr lang="en-GB" dirty="0"/>
              <a:t>We received answers from 104 LSPs,</a:t>
            </a:r>
            <a:r>
              <a:rPr lang="en-GB" dirty="0">
                <a:cs typeface="Calibri"/>
              </a:rPr>
              <a:t> 20 LSPs and 291 freelance translators.</a:t>
            </a:r>
          </a:p>
        </p:txBody>
      </p:sp>
      <p:sp>
        <p:nvSpPr>
          <p:cNvPr id="4" name="Slide Number Placeholder 3"/>
          <p:cNvSpPr>
            <a:spLocks noGrp="1"/>
          </p:cNvSpPr>
          <p:nvPr>
            <p:ph type="sldNum" sz="quarter" idx="10"/>
          </p:nvPr>
        </p:nvSpPr>
        <p:spPr/>
        <p:txBody>
          <a:bodyPr/>
          <a:lstStyle/>
          <a:p>
            <a:fld id="{7E8D3684-2F71-5740-863F-AE692AE3E408}" type="slidenum">
              <a:rPr lang="en-GB" smtClean="0"/>
              <a:t>15</a:t>
            </a:fld>
            <a:endParaRPr lang="en-GB"/>
          </a:p>
        </p:txBody>
      </p:sp>
    </p:spTree>
    <p:extLst>
      <p:ext uri="{BB962C8B-B14F-4D97-AF65-F5344CB8AC3E}">
        <p14:creationId xmlns:p14="http://schemas.microsoft.com/office/powerpoint/2010/main" val="4244468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definition of SME varies from country to country. In the present study, we have adopted the definition provided by the EU. According to the European Commission's Recommendation 361 of 2003, </a:t>
            </a:r>
            <a:r>
              <a:rPr lang="en-US" dirty="0"/>
              <a:t>"The category of micro, small and medium-sized enterprises (</a:t>
            </a:r>
            <a:r>
              <a:rPr lang="en-US" b="1" dirty="0"/>
              <a:t>SMEs</a:t>
            </a:r>
            <a:r>
              <a:rPr lang="en-US" dirty="0"/>
              <a:t>) is made up of enterprises which employ fewer than 250 persons and which have an annual turnover not exceeding 50 million euro, and/or an annual balance sheet total not exceeding 43 million euro." In the table on the right</a:t>
            </a:r>
            <a:r>
              <a:rPr lang="en-US" dirty="0">
                <a:cs typeface="Calibri"/>
              </a:rPr>
              <a:t>, we can see that there are 3 types of SMEs, micro enterprises, small enterprises and medium sized enterprises. The classification depends on the number of employees they have and on their annual turnover. </a:t>
            </a:r>
            <a:r>
              <a:rPr lang="en-US" dirty="0"/>
              <a:t>1 employee full time/year = 1 </a:t>
            </a:r>
            <a:r>
              <a:rPr lang="en-US" b="1" dirty="0"/>
              <a:t>AWU</a:t>
            </a:r>
            <a:r>
              <a:rPr lang="en-US" dirty="0"/>
              <a:t>. The </a:t>
            </a:r>
            <a:r>
              <a:rPr lang="en-US" dirty="0" err="1"/>
              <a:t>comanies</a:t>
            </a:r>
            <a:r>
              <a:rPr lang="en-US" dirty="0"/>
              <a:t> that answered the questionnaire</a:t>
            </a:r>
            <a:r>
              <a:rPr lang="en-US" dirty="0">
                <a:cs typeface="Calibri"/>
              </a:rPr>
              <a:t> were either micro enterprises or small enterprises. </a:t>
            </a:r>
          </a:p>
        </p:txBody>
      </p:sp>
      <p:sp>
        <p:nvSpPr>
          <p:cNvPr id="4" name="Slide Number Placeholder 3"/>
          <p:cNvSpPr>
            <a:spLocks noGrp="1"/>
          </p:cNvSpPr>
          <p:nvPr>
            <p:ph type="sldNum" sz="quarter" idx="10"/>
          </p:nvPr>
        </p:nvSpPr>
        <p:spPr/>
        <p:txBody>
          <a:bodyPr/>
          <a:lstStyle/>
          <a:p>
            <a:fld id="{7E8D3684-2F71-5740-863F-AE692AE3E408}" type="slidenum">
              <a:rPr lang="en-GB" smtClean="0"/>
              <a:t>16</a:t>
            </a:fld>
            <a:endParaRPr lang="en-GB"/>
          </a:p>
        </p:txBody>
      </p:sp>
    </p:spTree>
    <p:extLst>
      <p:ext uri="{BB962C8B-B14F-4D97-AF65-F5344CB8AC3E}">
        <p14:creationId xmlns:p14="http://schemas.microsoft.com/office/powerpoint/2010/main" val="850068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 </a:t>
            </a:r>
            <a:endParaRPr lang="el-GR"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17</a:t>
            </a:fld>
            <a:endParaRPr lang="en-GB"/>
          </a:p>
        </p:txBody>
      </p:sp>
    </p:spTree>
    <p:extLst>
      <p:ext uri="{BB962C8B-B14F-4D97-AF65-F5344CB8AC3E}">
        <p14:creationId xmlns:p14="http://schemas.microsoft.com/office/powerpoint/2010/main" val="4175597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18</a:t>
            </a:fld>
            <a:endParaRPr lang="en-GB"/>
          </a:p>
        </p:txBody>
      </p:sp>
    </p:spTree>
    <p:extLst>
      <p:ext uri="{BB962C8B-B14F-4D97-AF65-F5344CB8AC3E}">
        <p14:creationId xmlns:p14="http://schemas.microsoft.com/office/powerpoint/2010/main" val="1554238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19</a:t>
            </a:fld>
            <a:endParaRPr lang="en-GB"/>
          </a:p>
        </p:txBody>
      </p:sp>
    </p:spTree>
    <p:extLst>
      <p:ext uri="{BB962C8B-B14F-4D97-AF65-F5344CB8AC3E}">
        <p14:creationId xmlns:p14="http://schemas.microsoft.com/office/powerpoint/2010/main" val="3054175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 findings are interesting. </a:t>
            </a:r>
            <a:r>
              <a:rPr lang="en-GB" dirty="0"/>
              <a:t>In their vast majority those SMEs who required the translation  of marketing material, </a:t>
            </a:r>
            <a:r>
              <a:rPr lang="en-GB" dirty="0" err="1"/>
              <a:t>inc.</a:t>
            </a:r>
            <a:r>
              <a:rPr lang="en-GB" dirty="0"/>
              <a:t> websites, turned to LSPs. Only 6% turned to freelance </a:t>
            </a:r>
            <a:r>
              <a:rPr lang="en-GB" dirty="0" err="1"/>
              <a:t>translaors</a:t>
            </a:r>
            <a:r>
              <a:rPr lang="en-GB" dirty="0"/>
              <a:t> and interesting 6% used Google translate for the translation of their mar</a:t>
            </a:r>
            <a:r>
              <a:rPr lang="en-US" dirty="0"/>
              <a:t>From those who said Other, they all sought help of administrative employees. Two used google translate to localize the content of their websites!</a:t>
            </a:r>
            <a:endParaRPr lang="el-GR"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20</a:t>
            </a:fld>
            <a:endParaRPr lang="en-GB"/>
          </a:p>
        </p:txBody>
      </p:sp>
    </p:spTree>
    <p:extLst>
      <p:ext uri="{BB962C8B-B14F-4D97-AF65-F5344CB8AC3E}">
        <p14:creationId xmlns:p14="http://schemas.microsoft.com/office/powerpoint/2010/main" val="2549601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Word-of-mouth is important in a small country like Greece. Companies rely on recommendations primarily on recommendations and secondly on the Internet and social media. The most </a:t>
            </a:r>
            <a:r>
              <a:rPr lang="en-US" dirty="0" err="1"/>
              <a:t>impo</a:t>
            </a:r>
            <a:r>
              <a:rPr lang="en-GB" dirty="0"/>
              <a:t>r</a:t>
            </a:r>
            <a:r>
              <a:rPr lang="en-US" dirty="0" err="1"/>
              <a:t>tant</a:t>
            </a:r>
            <a:r>
              <a:rPr lang="en-US" dirty="0"/>
              <a:t> finding is that 60% of the companies believe that translation providers are strategic allies for the promotion of their companies abroad.</a:t>
            </a:r>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21</a:t>
            </a:fld>
            <a:endParaRPr lang="en-GB"/>
          </a:p>
        </p:txBody>
      </p:sp>
    </p:spTree>
    <p:extLst>
      <p:ext uri="{BB962C8B-B14F-4D97-AF65-F5344CB8AC3E}">
        <p14:creationId xmlns:p14="http://schemas.microsoft.com/office/powerpoint/2010/main" val="3981466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Let's move now to our findings regarding the LSPs. First we wanted to establish whether they  themselves use digital marketing to promote their services. Interestingly, 91% of them do!</a:t>
            </a:r>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22</a:t>
            </a:fld>
            <a:endParaRPr lang="en-GB"/>
          </a:p>
        </p:txBody>
      </p:sp>
    </p:spTree>
    <p:extLst>
      <p:ext uri="{BB962C8B-B14F-4D97-AF65-F5344CB8AC3E}">
        <p14:creationId xmlns:p14="http://schemas.microsoft.com/office/powerpoint/2010/main" val="3707819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23</a:t>
            </a:fld>
            <a:endParaRPr lang="en-GB"/>
          </a:p>
        </p:txBody>
      </p:sp>
    </p:spTree>
    <p:extLst>
      <p:ext uri="{BB962C8B-B14F-4D97-AF65-F5344CB8AC3E}">
        <p14:creationId xmlns:p14="http://schemas.microsoft.com/office/powerpoint/2010/main" val="2738582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 findings</a:t>
            </a:r>
            <a:endParaRPr lang="el-GR"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24</a:t>
            </a:fld>
            <a:endParaRPr lang="en-GB"/>
          </a:p>
        </p:txBody>
      </p:sp>
    </p:spTree>
    <p:extLst>
      <p:ext uri="{BB962C8B-B14F-4D97-AF65-F5344CB8AC3E}">
        <p14:creationId xmlns:p14="http://schemas.microsoft.com/office/powerpoint/2010/main" val="1765372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This is us in order of appearance! </a:t>
            </a:r>
          </a:p>
          <a:p>
            <a:r>
              <a:rPr lang="it-IT" sz="1200" b="1" dirty="0">
                <a:solidFill>
                  <a:schemeClr val="accent1"/>
                </a:solidFill>
              </a:rPr>
              <a:t>Maria Sgourou </a:t>
            </a:r>
            <a:br>
              <a:rPr lang="it-IT" sz="1200" dirty="0">
                <a:solidFill>
                  <a:schemeClr val="accent1"/>
                </a:solidFill>
              </a:rPr>
            </a:br>
            <a:r>
              <a:rPr lang="it-IT" sz="1200" dirty="0" err="1">
                <a:solidFill>
                  <a:schemeClr val="accent1"/>
                </a:solidFill>
              </a:rPr>
              <a:t>Translator</a:t>
            </a:r>
            <a:r>
              <a:rPr lang="it-IT" sz="1200" dirty="0">
                <a:solidFill>
                  <a:schemeClr val="accent1"/>
                </a:solidFill>
              </a:rPr>
              <a:t> </a:t>
            </a:r>
            <a:r>
              <a:rPr lang="en-US" sz="1200" dirty="0">
                <a:solidFill>
                  <a:schemeClr val="accent1"/>
                </a:solidFill>
              </a:rPr>
              <a:t>– passionate about innovation, new ideas and trends – usually my head in the clouds thinking everything is possible </a:t>
            </a:r>
          </a:p>
          <a:p>
            <a:r>
              <a:rPr lang="en-US" sz="1200" dirty="0">
                <a:solidFill>
                  <a:schemeClr val="accent1"/>
                </a:solidFill>
              </a:rPr>
              <a:t>- I am the good guy</a:t>
            </a:r>
          </a:p>
          <a:p>
            <a:pPr marL="0" indent="0" algn="ctr">
              <a:buNone/>
            </a:pPr>
            <a:r>
              <a:rPr lang="en-US" sz="1200" b="1" dirty="0">
                <a:solidFill>
                  <a:schemeClr val="accent1"/>
                </a:solidFill>
              </a:rPr>
              <a:t> And</a:t>
            </a:r>
            <a:r>
              <a:rPr lang="en-US" sz="1200" dirty="0">
                <a:solidFill>
                  <a:schemeClr val="accent1"/>
                </a:solidFill>
              </a:rPr>
              <a:t> </a:t>
            </a:r>
          </a:p>
          <a:p>
            <a:r>
              <a:rPr lang="en-US" sz="1200" b="1" dirty="0" err="1">
                <a:solidFill>
                  <a:schemeClr val="accent1"/>
                </a:solidFill>
              </a:rPr>
              <a:t>Vilelmini</a:t>
            </a:r>
            <a:r>
              <a:rPr lang="en-US" sz="1200" b="1" dirty="0">
                <a:solidFill>
                  <a:schemeClr val="accent1"/>
                </a:solidFill>
              </a:rPr>
              <a:t> </a:t>
            </a:r>
            <a:r>
              <a:rPr lang="en-US" sz="1200" b="1" dirty="0" err="1">
                <a:solidFill>
                  <a:schemeClr val="accent1"/>
                </a:solidFill>
              </a:rPr>
              <a:t>Sosoni</a:t>
            </a:r>
            <a:r>
              <a:rPr lang="en-US" sz="1200" b="1" dirty="0">
                <a:solidFill>
                  <a:schemeClr val="accent1"/>
                </a:solidFill>
              </a:rPr>
              <a:t> </a:t>
            </a:r>
            <a:br>
              <a:rPr lang="en-US" sz="1200" dirty="0">
                <a:solidFill>
                  <a:schemeClr val="accent1"/>
                </a:solidFill>
              </a:rPr>
            </a:br>
            <a:r>
              <a:rPr lang="en-US" sz="1200" dirty="0">
                <a:solidFill>
                  <a:schemeClr val="accent1"/>
                </a:solidFill>
              </a:rPr>
              <a:t>Lecturer at the Ionian University massive experience in everything, she needs facts to connect the dots </a:t>
            </a:r>
          </a:p>
          <a:p>
            <a:r>
              <a:rPr lang="en-US" sz="1200" dirty="0">
                <a:solidFill>
                  <a:schemeClr val="accent1"/>
                </a:solidFill>
              </a:rPr>
              <a:t>– she is the bad guy </a:t>
            </a:r>
          </a:p>
          <a:p>
            <a:endParaRPr lang="en-US" dirty="0"/>
          </a:p>
          <a:p>
            <a:endParaRPr lang="el-GR"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2</a:t>
            </a:fld>
            <a:endParaRPr lang="en-GB"/>
          </a:p>
        </p:txBody>
      </p:sp>
    </p:spTree>
    <p:extLst>
      <p:ext uri="{BB962C8B-B14F-4D97-AF65-F5344CB8AC3E}">
        <p14:creationId xmlns:p14="http://schemas.microsoft.com/office/powerpoint/2010/main" val="427807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 findings</a:t>
            </a:r>
            <a:endParaRPr lang="el-GR"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25</a:t>
            </a:fld>
            <a:endParaRPr lang="en-GB"/>
          </a:p>
        </p:txBody>
      </p:sp>
    </p:spTree>
    <p:extLst>
      <p:ext uri="{BB962C8B-B14F-4D97-AF65-F5344CB8AC3E}">
        <p14:creationId xmlns:p14="http://schemas.microsoft.com/office/powerpoint/2010/main" val="3673313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26</a:t>
            </a:fld>
            <a:endParaRPr lang="en-GB"/>
          </a:p>
        </p:txBody>
      </p:sp>
    </p:spTree>
    <p:extLst>
      <p:ext uri="{BB962C8B-B14F-4D97-AF65-F5344CB8AC3E}">
        <p14:creationId xmlns:p14="http://schemas.microsoft.com/office/powerpoint/2010/main" val="341425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Pros</a:t>
            </a:r>
          </a:p>
          <a:p>
            <a:r>
              <a:rPr lang="en-US" dirty="0"/>
              <a:t>For LSPs and translators, digital marketing constitutes a new specialization so there is less competition and more opportunities </a:t>
            </a:r>
          </a:p>
          <a:p>
            <a:r>
              <a:rPr lang="en-US" dirty="0"/>
              <a:t>For SMEs, digital marketing is a new type of service which will provide them and their product(s) visibility and new target groups abroad. There is potential growth. </a:t>
            </a:r>
            <a:r>
              <a:rPr lang="en-GB" dirty="0"/>
              <a:t>A Eurobarometer survey found that 45 percent of online users across the European Union only visit websites in their own languages. A global survey by Common Sense Advisory, meanwhile, found that 75 percent of consumers preferred to buy products in their native language. More than half (55 percent) would buy only from websites where information was presented in their language. </a:t>
            </a:r>
            <a:endParaRPr lang="en-US" dirty="0"/>
          </a:p>
          <a:p>
            <a:r>
              <a:rPr lang="en-US" dirty="0"/>
              <a:t>Cons </a:t>
            </a:r>
          </a:p>
          <a:p>
            <a:r>
              <a:rPr lang="en-US" dirty="0"/>
              <a:t>For LSPs and translators, additional training is required which is not always and readily  available. New skills and adaptability. </a:t>
            </a:r>
            <a:endParaRPr lang="el-GR" dirty="0"/>
          </a:p>
          <a:p>
            <a:r>
              <a:rPr lang="en-US" dirty="0"/>
              <a:t>SMEs can only gain from multilingual digital marketing, but they need guidance  and close cooperation with skilled translation professionals. This can be challenging as they need to update their mindset, adopt a more global view for their products and services and trust</a:t>
            </a:r>
            <a:r>
              <a:rPr lang="el-GR" dirty="0"/>
              <a:t> </a:t>
            </a:r>
            <a:r>
              <a:rPr lang="en-GB" dirty="0"/>
              <a:t>translation. In turn, they ned additional training to gain specialisation in the area of digital marketing, but they also have to prove themselves as experts in multilingual digital copy creation.</a:t>
            </a:r>
            <a:endParaRPr lang="el-GR"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27</a:t>
            </a:fld>
            <a:endParaRPr lang="en-GB"/>
          </a:p>
        </p:txBody>
      </p:sp>
    </p:spTree>
    <p:extLst>
      <p:ext uri="{BB962C8B-B14F-4D97-AF65-F5344CB8AC3E}">
        <p14:creationId xmlns:p14="http://schemas.microsoft.com/office/powerpoint/2010/main" val="3590266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So what’s the best way to respond to </a:t>
            </a:r>
            <a:r>
              <a:rPr lang="en-US" dirty="0" err="1"/>
              <a:t>ths</a:t>
            </a:r>
            <a:r>
              <a:rPr lang="en-US" dirty="0"/>
              <a:t> trend? LSPs and translators need to work together. Update their skills: </a:t>
            </a:r>
            <a:r>
              <a:rPr lang="en-US" dirty="0" err="1"/>
              <a:t>specialise</a:t>
            </a:r>
            <a:r>
              <a:rPr lang="en-US" dirty="0"/>
              <a:t> in digital marketing and develop their </a:t>
            </a:r>
            <a:r>
              <a:rPr lang="en-US" dirty="0" err="1"/>
              <a:t>transcreation</a:t>
            </a:r>
            <a:r>
              <a:rPr lang="en-US" dirty="0"/>
              <a:t> skills. Make these services visible. They also need to train their clients, highlight the importance of the message and the tone and the consistency in its delivery which </a:t>
            </a:r>
            <a:r>
              <a:rPr lang="en-US" dirty="0" err="1"/>
              <a:t>requries</a:t>
            </a:r>
            <a:r>
              <a:rPr lang="en-US" dirty="0"/>
              <a:t> continuous collaboration with the translation professional.</a:t>
            </a:r>
          </a:p>
          <a:p>
            <a:r>
              <a:rPr lang="en-US" dirty="0"/>
              <a:t>Training institutions need to take stock, adapt and include new modules in their training </a:t>
            </a:r>
            <a:r>
              <a:rPr lang="en-US" dirty="0" err="1"/>
              <a:t>programmes</a:t>
            </a:r>
            <a:r>
              <a:rPr lang="en-US" dirty="0"/>
              <a:t>, but also have offer webinars, seminars and short courses for professionals. Given the interdisciplinarity of this area and the scarcity of trainers, a collaboration with LSPs will lead to optimal results.</a:t>
            </a:r>
            <a:r>
              <a:rPr lang="el-GR" dirty="0"/>
              <a:t> </a:t>
            </a:r>
            <a:r>
              <a:rPr lang="en-GB" dirty="0"/>
              <a:t>Not everyone can have </a:t>
            </a:r>
            <a:r>
              <a:rPr lang="en-GB"/>
              <a:t>Tess Whitty.</a:t>
            </a:r>
            <a:endParaRPr lang="en-US"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28</a:t>
            </a:fld>
            <a:endParaRPr lang="en-GB"/>
          </a:p>
        </p:txBody>
      </p:sp>
    </p:spTree>
    <p:extLst>
      <p:ext uri="{BB962C8B-B14F-4D97-AF65-F5344CB8AC3E}">
        <p14:creationId xmlns:p14="http://schemas.microsoft.com/office/powerpoint/2010/main" val="3915402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 did is scratch the surface of this fascinating topic, so we intend to continue our research. If you wish to reply to our surveys,  receive the results  or contribute in any other way or if you think they might be of benefit to you, your agency or a colleague, feel free to spread the word or get in touch with us! You know where you can find us!</a:t>
            </a:r>
          </a:p>
          <a:p>
            <a:endParaRPr lang="en-US" dirty="0"/>
          </a:p>
        </p:txBody>
      </p:sp>
      <p:sp>
        <p:nvSpPr>
          <p:cNvPr id="4" name="Slide Number Placeholder 3"/>
          <p:cNvSpPr>
            <a:spLocks noGrp="1"/>
          </p:cNvSpPr>
          <p:nvPr>
            <p:ph type="sldNum" sz="quarter" idx="10"/>
          </p:nvPr>
        </p:nvSpPr>
        <p:spPr/>
        <p:txBody>
          <a:bodyPr/>
          <a:lstStyle/>
          <a:p>
            <a:fld id="{7E8D3684-2F71-5740-863F-AE692AE3E408}" type="slidenum">
              <a:rPr lang="en-GB" smtClean="0"/>
              <a:t>29</a:t>
            </a:fld>
            <a:endParaRPr lang="en-GB"/>
          </a:p>
        </p:txBody>
      </p:sp>
    </p:spTree>
    <p:extLst>
      <p:ext uri="{BB962C8B-B14F-4D97-AF65-F5344CB8AC3E}">
        <p14:creationId xmlns:p14="http://schemas.microsoft.com/office/powerpoint/2010/main" val="3984545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30</a:t>
            </a:fld>
            <a:endParaRPr lang="en-GB"/>
          </a:p>
        </p:txBody>
      </p:sp>
    </p:spTree>
    <p:extLst>
      <p:ext uri="{BB962C8B-B14F-4D97-AF65-F5344CB8AC3E}">
        <p14:creationId xmlns:p14="http://schemas.microsoft.com/office/powerpoint/2010/main" val="282554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If you want to share your thoughts online</a:t>
            </a:r>
            <a:endParaRPr lang="el-GR"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4</a:t>
            </a:fld>
            <a:endParaRPr lang="en-GB"/>
          </a:p>
        </p:txBody>
      </p:sp>
    </p:spTree>
    <p:extLst>
      <p:ext uri="{BB962C8B-B14F-4D97-AF65-F5344CB8AC3E}">
        <p14:creationId xmlns:p14="http://schemas.microsoft.com/office/powerpoint/2010/main" val="2651953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Once upon a time </a:t>
            </a:r>
          </a:p>
          <a:p>
            <a:endParaRPr lang="en-GB" dirty="0"/>
          </a:p>
          <a:p>
            <a:r>
              <a:rPr lang="en-GB" dirty="0"/>
              <a:t>More than ten years ago </a:t>
            </a:r>
          </a:p>
          <a:p>
            <a:r>
              <a:rPr lang="en-GB" dirty="0"/>
              <a:t>As I remember it </a:t>
            </a:r>
          </a:p>
          <a:p>
            <a:r>
              <a:rPr lang="en-GB" dirty="0"/>
              <a:t>it was all about website translation and quotes for content translation, it didn’t matter who wrote that content, how it was written, who it was addressed to, hat was the reason or the purpose. But that was the beginning and it was fine.</a:t>
            </a:r>
          </a:p>
          <a:p>
            <a:r>
              <a:rPr lang="en-GB" dirty="0"/>
              <a:t>In fact, if you remember at that time websites were for most part identical.</a:t>
            </a:r>
          </a:p>
          <a:p>
            <a:r>
              <a:rPr lang="en-GB" dirty="0"/>
              <a:t>They all had the same menu, about, mission, statement [it was different back then], left side menus and so on…</a:t>
            </a:r>
          </a:p>
          <a:p>
            <a:r>
              <a:rPr lang="en-GB" dirty="0"/>
              <a:t>Visiting a website it was a different experience back then than it is now.     </a:t>
            </a:r>
          </a:p>
          <a:p>
            <a:endParaRPr lang="en-GB" dirty="0"/>
          </a:p>
          <a:p>
            <a:r>
              <a:rPr lang="en-GB" dirty="0"/>
              <a:t>Later on..</a:t>
            </a:r>
          </a:p>
          <a:p>
            <a:r>
              <a:rPr lang="en-GB" dirty="0"/>
              <a:t>The requests were not only for translation but also for content creation and not just for websites, but also for other marketing material. I had to create the content first and arrange for the translation afterwards.</a:t>
            </a:r>
          </a:p>
          <a:p>
            <a:r>
              <a:rPr lang="en-GB" dirty="0"/>
              <a:t>There was a shift in the clients’ needs, they realized that the content was important and that it should be taken seriously.</a:t>
            </a:r>
          </a:p>
          <a:p>
            <a:endParaRPr lang="en-GB" dirty="0"/>
          </a:p>
          <a:p>
            <a:r>
              <a:rPr lang="en-GB" dirty="0"/>
              <a:t>Nowadays …  </a:t>
            </a:r>
          </a:p>
          <a:p>
            <a:r>
              <a:rPr lang="en-GB" dirty="0"/>
              <a:t>I see another shift in what the clients need. I have started getting requests for content for social media post and social media campaigns, and when I talk about social media for me is Facebook because in this I am specializing.</a:t>
            </a:r>
          </a:p>
          <a:p>
            <a:r>
              <a:rPr lang="en-GB" dirty="0"/>
              <a:t>And together with this content, clients really appreciate a good piece of advice on how to use that content and even ask to do it for them.</a:t>
            </a:r>
          </a:p>
          <a:p>
            <a:endParaRPr lang="en-GB" dirty="0"/>
          </a:p>
          <a:p>
            <a:r>
              <a:rPr lang="en-GB" dirty="0"/>
              <a:t>When I started thinking about these milestones I begun to wander </a:t>
            </a:r>
          </a:p>
          <a:p>
            <a:endParaRPr lang="el-GR"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5</a:t>
            </a:fld>
            <a:endParaRPr lang="en-GB"/>
          </a:p>
        </p:txBody>
      </p:sp>
    </p:spTree>
    <p:extLst>
      <p:ext uri="{BB962C8B-B14F-4D97-AF65-F5344CB8AC3E}">
        <p14:creationId xmlns:p14="http://schemas.microsoft.com/office/powerpoint/2010/main" val="120351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Lets talk about trends, the biggest of trends, the digital economy.</a:t>
            </a:r>
          </a:p>
          <a:p>
            <a:pPr marL="0" indent="0">
              <a:buFontTx/>
              <a:buNone/>
            </a:pPr>
            <a:endParaRPr lang="en-GB" dirty="0"/>
          </a:p>
          <a:p>
            <a:pPr marL="171450" indent="-171450">
              <a:buFontTx/>
              <a:buChar char="-"/>
            </a:pPr>
            <a:r>
              <a:rPr lang="en-GB" dirty="0"/>
              <a:t>The digital economy as we are experiencing it has made marketing accessible to everyone, it has democratized marketing. </a:t>
            </a:r>
          </a:p>
          <a:p>
            <a:pPr marL="171450" indent="-171450">
              <a:buFontTx/>
              <a:buChar char="-"/>
            </a:pPr>
            <a:r>
              <a:rPr lang="en-GB" dirty="0"/>
              <a:t>The promotion of a business with digital tools, online is easy to implement, less expensive than any other means, and much-much more effective.</a:t>
            </a:r>
          </a:p>
          <a:p>
            <a:pPr marL="171450" indent="-171450">
              <a:buFontTx/>
              <a:buChar char="-"/>
            </a:pPr>
            <a:r>
              <a:rPr lang="en-GB" dirty="0"/>
              <a:t>The smallest of business, now more than ever, really stand a chance to grow beyond the local borders, if they realize the potential of the digital means for their business, if they realized that that all they need is a custom marketing plan and a well-trained professional to </a:t>
            </a:r>
            <a:r>
              <a:rPr lang="it-IT" dirty="0" err="1"/>
              <a:t>implement</a:t>
            </a:r>
            <a:r>
              <a:rPr lang="it-IT" dirty="0"/>
              <a:t> </a:t>
            </a:r>
            <a:r>
              <a:rPr lang="it-IT" dirty="0" err="1"/>
              <a:t>it</a:t>
            </a:r>
            <a:r>
              <a:rPr lang="en-GB" dirty="0"/>
              <a:t>.</a:t>
            </a:r>
          </a:p>
          <a:p>
            <a:pPr marL="0" indent="0">
              <a:buFontTx/>
              <a:buNone/>
            </a:pPr>
            <a:endParaRPr lang="en-GB" dirty="0"/>
          </a:p>
          <a:p>
            <a:r>
              <a:rPr lang="en-GB" dirty="0"/>
              <a:t>And by marketing plan we don’t mean massive amounts of money or hordes of marketers. </a:t>
            </a:r>
          </a:p>
          <a:p>
            <a:pPr marL="0" indent="0">
              <a:buFontTx/>
              <a:buNone/>
            </a:pPr>
            <a:endParaRPr lang="en-GB" dirty="0"/>
          </a:p>
          <a:p>
            <a:pPr marL="171450" indent="-171450">
              <a:buFontTx/>
              <a:buChar char="-"/>
            </a:pPr>
            <a:endParaRPr lang="en-GB" dirty="0"/>
          </a:p>
          <a:p>
            <a:endParaRPr lang="en-GB" dirty="0"/>
          </a:p>
        </p:txBody>
      </p:sp>
      <p:sp>
        <p:nvSpPr>
          <p:cNvPr id="4" name="Slide Number Placeholder 3"/>
          <p:cNvSpPr>
            <a:spLocks noGrp="1"/>
          </p:cNvSpPr>
          <p:nvPr>
            <p:ph type="sldNum" sz="quarter" idx="10"/>
          </p:nvPr>
        </p:nvSpPr>
        <p:spPr/>
        <p:txBody>
          <a:bodyPr/>
          <a:lstStyle/>
          <a:p>
            <a:fld id="{7E8D3684-2F71-5740-863F-AE692AE3E408}" type="slidenum">
              <a:rPr lang="en-GB" smtClean="0"/>
              <a:t>9</a:t>
            </a:fld>
            <a:endParaRPr lang="en-GB"/>
          </a:p>
        </p:txBody>
      </p:sp>
    </p:spTree>
    <p:extLst>
      <p:ext uri="{BB962C8B-B14F-4D97-AF65-F5344CB8AC3E}">
        <p14:creationId xmlns:p14="http://schemas.microsoft.com/office/powerpoint/2010/main" val="70974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keep it simple here is an example:</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am a business owner and I want to expand to reach clients to let’s say, Italy.</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Having a website and a Facebook page and having decided to spend let’s say 10 euros per day I can reach a potential audience of 20.000.000, and this is a fact, plain and simple.</a:t>
            </a:r>
            <a:endParaRPr lang="el-G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Don’t you agree?  </a:t>
            </a:r>
            <a:endParaRPr lang="el-GR" sz="1200" kern="1200" dirty="0">
              <a:solidFill>
                <a:schemeClr val="tx1"/>
              </a:solidFill>
              <a:effectLst/>
              <a:latin typeface="+mn-lt"/>
              <a:ea typeface="+mn-ea"/>
              <a:cs typeface="+mn-cs"/>
            </a:endParaRPr>
          </a:p>
          <a:p>
            <a:endParaRPr lang="el-GR" dirty="0"/>
          </a:p>
        </p:txBody>
      </p:sp>
      <p:sp>
        <p:nvSpPr>
          <p:cNvPr id="4" name="Θέση αριθμού διαφάνειας 3"/>
          <p:cNvSpPr>
            <a:spLocks noGrp="1"/>
          </p:cNvSpPr>
          <p:nvPr>
            <p:ph type="sldNum" sz="quarter" idx="10"/>
          </p:nvPr>
        </p:nvSpPr>
        <p:spPr/>
        <p:txBody>
          <a:bodyPr/>
          <a:lstStyle/>
          <a:p>
            <a:fld id="{7E8D3684-2F71-5740-863F-AE692AE3E408}" type="slidenum">
              <a:rPr lang="en-GB" smtClean="0"/>
              <a:t>10</a:t>
            </a:fld>
            <a:endParaRPr lang="en-GB"/>
          </a:p>
        </p:txBody>
      </p:sp>
    </p:spTree>
    <p:extLst>
      <p:ext uri="{BB962C8B-B14F-4D97-AF65-F5344CB8AC3E}">
        <p14:creationId xmlns:p14="http://schemas.microsoft.com/office/powerpoint/2010/main" val="16754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marketing plan for small businesses is all about a message, a marketing plan  should be build around a message and messages are nothing but well-arranged words that make an impact. </a:t>
            </a:r>
          </a:p>
          <a:p>
            <a:r>
              <a:rPr lang="en-GB" dirty="0"/>
              <a:t>Well-arranged words that need to be properly, translated, </a:t>
            </a:r>
            <a:r>
              <a:rPr lang="en-GB" dirty="0" err="1"/>
              <a:t>transcreated</a:t>
            </a:r>
            <a:r>
              <a:rPr lang="en-GB" dirty="0"/>
              <a:t>, localized to reach their target, to reach their audience.  </a:t>
            </a:r>
          </a:p>
        </p:txBody>
      </p:sp>
      <p:sp>
        <p:nvSpPr>
          <p:cNvPr id="4" name="Slide Number Placeholder 3"/>
          <p:cNvSpPr>
            <a:spLocks noGrp="1"/>
          </p:cNvSpPr>
          <p:nvPr>
            <p:ph type="sldNum" sz="quarter" idx="10"/>
          </p:nvPr>
        </p:nvSpPr>
        <p:spPr/>
        <p:txBody>
          <a:bodyPr/>
          <a:lstStyle/>
          <a:p>
            <a:fld id="{7E8D3684-2F71-5740-863F-AE692AE3E408}" type="slidenum">
              <a:rPr lang="en-GB" smtClean="0"/>
              <a:t>11</a:t>
            </a:fld>
            <a:endParaRPr lang="en-GB"/>
          </a:p>
        </p:txBody>
      </p:sp>
    </p:spTree>
    <p:extLst>
      <p:ext uri="{BB962C8B-B14F-4D97-AF65-F5344CB8AC3E}">
        <p14:creationId xmlns:p14="http://schemas.microsoft.com/office/powerpoint/2010/main" val="415991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when talking about delivering messages, beyond borders and across cultures, who do you think of? </a:t>
            </a:r>
          </a:p>
          <a:p>
            <a:r>
              <a:rPr lang="en-GB" dirty="0"/>
              <a:t>I’d have somebody in mind, I bet you all have somebody in mind, a translator maybe?</a:t>
            </a:r>
          </a:p>
          <a:p>
            <a:r>
              <a:rPr lang="en-GB" dirty="0"/>
              <a:t>It is one of the cases where machine translation does not deliver given the creative nature of the task at hand. The creativity and cultural intermediation skills of the translator are sine qua non.</a:t>
            </a:r>
          </a:p>
        </p:txBody>
      </p:sp>
      <p:sp>
        <p:nvSpPr>
          <p:cNvPr id="4" name="Slide Number Placeholder 3"/>
          <p:cNvSpPr>
            <a:spLocks noGrp="1"/>
          </p:cNvSpPr>
          <p:nvPr>
            <p:ph type="sldNum" sz="quarter" idx="10"/>
          </p:nvPr>
        </p:nvSpPr>
        <p:spPr/>
        <p:txBody>
          <a:bodyPr/>
          <a:lstStyle/>
          <a:p>
            <a:fld id="{7E8D3684-2F71-5740-863F-AE692AE3E408}" type="slidenum">
              <a:rPr lang="en-GB" smtClean="0"/>
              <a:t>12</a:t>
            </a:fld>
            <a:endParaRPr lang="en-GB"/>
          </a:p>
        </p:txBody>
      </p:sp>
    </p:spTree>
    <p:extLst>
      <p:ext uri="{BB962C8B-B14F-4D97-AF65-F5344CB8AC3E}">
        <p14:creationId xmlns:p14="http://schemas.microsoft.com/office/powerpoint/2010/main" val="266602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lang="en-GB" dirty="0"/>
          </a:p>
        </p:txBody>
      </p:sp>
      <p:sp>
        <p:nvSpPr>
          <p:cNvPr id="4" name="Slide Number Placeholder 3"/>
          <p:cNvSpPr>
            <a:spLocks noGrp="1"/>
          </p:cNvSpPr>
          <p:nvPr>
            <p:ph type="sldNum" sz="quarter" idx="10"/>
          </p:nvPr>
        </p:nvSpPr>
        <p:spPr/>
        <p:txBody>
          <a:bodyPr/>
          <a:lstStyle/>
          <a:p>
            <a:fld id="{7E8D3684-2F71-5740-863F-AE692AE3E408}" type="slidenum">
              <a:rPr lang="en-GB" smtClean="0"/>
              <a:t>13</a:t>
            </a:fld>
            <a:endParaRPr lang="en-GB"/>
          </a:p>
        </p:txBody>
      </p:sp>
    </p:spTree>
    <p:extLst>
      <p:ext uri="{BB962C8B-B14F-4D97-AF65-F5344CB8AC3E}">
        <p14:creationId xmlns:p14="http://schemas.microsoft.com/office/powerpoint/2010/main" val="1541948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1" t="4565" r="1241" b="53967"/>
          <a:stretch/>
        </p:blipFill>
        <p:spPr>
          <a:xfrm>
            <a:off x="1" y="1005167"/>
            <a:ext cx="9144000" cy="338673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289" y="280843"/>
            <a:ext cx="3573002" cy="9360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6054" y="230426"/>
            <a:ext cx="1173807" cy="648000"/>
          </a:xfrm>
          <a:prstGeom prst="rect">
            <a:avLst/>
          </a:prstGeom>
        </p:spPr>
      </p:pic>
      <p:sp>
        <p:nvSpPr>
          <p:cNvPr id="20" name="TextBox 19"/>
          <p:cNvSpPr txBox="1"/>
          <p:nvPr userDrawn="1"/>
        </p:nvSpPr>
        <p:spPr>
          <a:xfrm>
            <a:off x="7088053" y="6346433"/>
            <a:ext cx="1831808" cy="369332"/>
          </a:xfrm>
          <a:prstGeom prst="rect">
            <a:avLst/>
          </a:prstGeom>
          <a:noFill/>
        </p:spPr>
        <p:txBody>
          <a:bodyPr wrap="square" rtlCol="0">
            <a:spAutoFit/>
          </a:bodyPr>
          <a:lstStyle/>
          <a:p>
            <a:pPr algn="r"/>
            <a:r>
              <a:rPr lang="en-IE" dirty="0">
                <a:cs typeface="Lato Medium" panose="020F0602020204030203" pitchFamily="34" charset="0"/>
              </a:rPr>
              <a:t>#</a:t>
            </a:r>
            <a:r>
              <a:rPr lang="en-IE" dirty="0" err="1">
                <a:cs typeface="Lato Medium" panose="020F0602020204030203" pitchFamily="34" charset="0"/>
              </a:rPr>
              <a:t>eliatogether</a:t>
            </a:r>
            <a:endParaRPr lang="en-IE" dirty="0">
              <a:cs typeface="Lato Medium" panose="020F0602020204030203" pitchFamily="34" charset="0"/>
            </a:endParaRPr>
          </a:p>
        </p:txBody>
      </p:sp>
    </p:spTree>
    <p:extLst>
      <p:ext uri="{BB962C8B-B14F-4D97-AF65-F5344CB8AC3E}">
        <p14:creationId xmlns:p14="http://schemas.microsoft.com/office/powerpoint/2010/main" val="26317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506" b="64182"/>
          <a:stretch/>
        </p:blipFill>
        <p:spPr>
          <a:xfrm>
            <a:off x="0" y="-3071"/>
            <a:ext cx="9144000" cy="249019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292" y="361053"/>
            <a:ext cx="2748464" cy="720000"/>
          </a:xfrm>
          <a:prstGeom prst="rect">
            <a:avLst/>
          </a:prstGeom>
        </p:spPr>
      </p:pic>
      <p:sp>
        <p:nvSpPr>
          <p:cNvPr id="2" name="Title 1"/>
          <p:cNvSpPr>
            <a:spLocks noGrp="1"/>
          </p:cNvSpPr>
          <p:nvPr>
            <p:ph type="title"/>
          </p:nvPr>
        </p:nvSpPr>
        <p:spPr>
          <a:xfrm>
            <a:off x="628650" y="1030142"/>
            <a:ext cx="7886700" cy="1144739"/>
          </a:xfrm>
        </p:spPr>
        <p:txBody>
          <a:bodyPr/>
          <a:lstStyle/>
          <a:p>
            <a:r>
              <a:rPr lang="en-GB" dirty="0"/>
              <a:t>Click to edit Master title style</a:t>
            </a:r>
            <a:endParaRPr lang="en-US" dirty="0"/>
          </a:p>
        </p:txBody>
      </p:sp>
      <p:sp>
        <p:nvSpPr>
          <p:cNvPr id="3" name="Content Placeholder 2"/>
          <p:cNvSpPr>
            <a:spLocks noGrp="1"/>
          </p:cNvSpPr>
          <p:nvPr>
            <p:ph idx="1"/>
          </p:nvPr>
        </p:nvSpPr>
        <p:spPr>
          <a:xfrm>
            <a:off x="628650" y="2490641"/>
            <a:ext cx="7886700" cy="3757759"/>
          </a:xfrm>
        </p:spPr>
        <p:txBody>
          <a:bodyPr/>
          <a:lstStyle/>
          <a:p>
            <a:pPr lvl="0"/>
            <a:r>
              <a:rPr lang="en-GB" dirty="0"/>
              <a:t>Click to edit Master text styles</a:t>
            </a:r>
          </a:p>
          <a:p>
            <a:pPr lvl="1"/>
            <a:r>
              <a:rPr lang="en-GB" dirty="0"/>
              <a:t>Second level</a:t>
            </a:r>
          </a:p>
          <a:p>
            <a:pPr lvl="2"/>
            <a:r>
              <a:rPr lang="en-GB" dirty="0"/>
              <a:t>Third level</a:t>
            </a:r>
          </a:p>
        </p:txBody>
      </p:sp>
      <p:sp>
        <p:nvSpPr>
          <p:cNvPr id="10" name="TextBox 9"/>
          <p:cNvSpPr txBox="1"/>
          <p:nvPr userDrawn="1"/>
        </p:nvSpPr>
        <p:spPr>
          <a:xfrm>
            <a:off x="7088053" y="6346433"/>
            <a:ext cx="1831808" cy="369332"/>
          </a:xfrm>
          <a:prstGeom prst="rect">
            <a:avLst/>
          </a:prstGeom>
          <a:noFill/>
        </p:spPr>
        <p:txBody>
          <a:bodyPr wrap="square" rtlCol="0">
            <a:spAutoFit/>
          </a:bodyPr>
          <a:lstStyle/>
          <a:p>
            <a:pPr algn="r"/>
            <a:r>
              <a:rPr lang="en-IE" dirty="0">
                <a:cs typeface="Lato Medium" panose="020F0602020204030203" pitchFamily="34" charset="0"/>
              </a:rPr>
              <a:t>#</a:t>
            </a:r>
            <a:r>
              <a:rPr lang="en-IE" dirty="0" err="1">
                <a:cs typeface="Lato Medium" panose="020F0602020204030203" pitchFamily="34" charset="0"/>
              </a:rPr>
              <a:t>eliatogether</a:t>
            </a:r>
            <a:endParaRPr lang="en-IE" dirty="0">
              <a:cs typeface="Lato Medium" panose="020F0602020204030203" pitchFamily="34" charset="0"/>
            </a:endParaRPr>
          </a:p>
        </p:txBody>
      </p:sp>
    </p:spTree>
    <p:extLst>
      <p:ext uri="{BB962C8B-B14F-4D97-AF65-F5344CB8AC3E}">
        <p14:creationId xmlns:p14="http://schemas.microsoft.com/office/powerpoint/2010/main" val="146186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4506" b="64182"/>
          <a:stretch/>
        </p:blipFill>
        <p:spPr>
          <a:xfrm>
            <a:off x="0" y="-3071"/>
            <a:ext cx="9144000" cy="2490196"/>
          </a:xfrm>
          <a:prstGeom prst="rect">
            <a:avLst/>
          </a:prstGeom>
        </p:spPr>
      </p:pic>
      <p:sp>
        <p:nvSpPr>
          <p:cNvPr id="2" name="Title 1"/>
          <p:cNvSpPr>
            <a:spLocks noGrp="1"/>
          </p:cNvSpPr>
          <p:nvPr>
            <p:ph type="title"/>
          </p:nvPr>
        </p:nvSpPr>
        <p:spPr>
          <a:xfrm>
            <a:off x="628650" y="1029600"/>
            <a:ext cx="7886700" cy="1325563"/>
          </a:xfrm>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2491200"/>
            <a:ext cx="3886200" cy="3758400"/>
          </a:xfrm>
        </p:spPr>
        <p:txBody>
          <a:bodyPr/>
          <a:lstStyle/>
          <a:p>
            <a:pPr lvl="0"/>
            <a:r>
              <a:rPr lang="en-GB" dirty="0"/>
              <a:t>Click to edit Master text styles</a:t>
            </a:r>
          </a:p>
          <a:p>
            <a:pPr lvl="1"/>
            <a:r>
              <a:rPr lang="en-GB" dirty="0"/>
              <a:t>Second level</a:t>
            </a:r>
          </a:p>
          <a:p>
            <a:pPr lvl="2"/>
            <a:r>
              <a:rPr lang="en-GB" dirty="0"/>
              <a:t>Third level</a:t>
            </a:r>
          </a:p>
        </p:txBody>
      </p:sp>
      <p:sp>
        <p:nvSpPr>
          <p:cNvPr id="4" name="Content Placeholder 3"/>
          <p:cNvSpPr>
            <a:spLocks noGrp="1"/>
          </p:cNvSpPr>
          <p:nvPr>
            <p:ph sz="half" idx="2"/>
          </p:nvPr>
        </p:nvSpPr>
        <p:spPr>
          <a:xfrm>
            <a:off x="4629150" y="2491200"/>
            <a:ext cx="3886200" cy="3758400"/>
          </a:xfrm>
        </p:spPr>
        <p:txBody>
          <a:bodyPr/>
          <a:lstStyle/>
          <a:p>
            <a:pPr lvl="0"/>
            <a:r>
              <a:rPr lang="en-GB" dirty="0"/>
              <a:t>Click to edit Master text styles</a:t>
            </a:r>
          </a:p>
          <a:p>
            <a:pPr lvl="1"/>
            <a:r>
              <a:rPr lang="en-GB" dirty="0"/>
              <a:t>Second level</a:t>
            </a:r>
          </a:p>
          <a:p>
            <a:pPr lvl="2"/>
            <a:r>
              <a:rPr lang="en-GB" dirty="0"/>
              <a:t>Third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292" y="361053"/>
            <a:ext cx="2748464" cy="720000"/>
          </a:xfrm>
          <a:prstGeom prst="rect">
            <a:avLst/>
          </a:prstGeom>
        </p:spPr>
      </p:pic>
      <p:sp>
        <p:nvSpPr>
          <p:cNvPr id="11" name="TextBox 10"/>
          <p:cNvSpPr txBox="1"/>
          <p:nvPr userDrawn="1"/>
        </p:nvSpPr>
        <p:spPr>
          <a:xfrm>
            <a:off x="7088053" y="6346433"/>
            <a:ext cx="1831808" cy="369332"/>
          </a:xfrm>
          <a:prstGeom prst="rect">
            <a:avLst/>
          </a:prstGeom>
          <a:noFill/>
        </p:spPr>
        <p:txBody>
          <a:bodyPr wrap="square" rtlCol="0">
            <a:spAutoFit/>
          </a:bodyPr>
          <a:lstStyle/>
          <a:p>
            <a:pPr algn="r"/>
            <a:r>
              <a:rPr lang="en-IE" dirty="0">
                <a:cs typeface="Lato Medium" panose="020F0602020204030203" pitchFamily="34" charset="0"/>
              </a:rPr>
              <a:t>#EliaTogether16</a:t>
            </a:r>
          </a:p>
        </p:txBody>
      </p:sp>
    </p:spTree>
    <p:extLst>
      <p:ext uri="{BB962C8B-B14F-4D97-AF65-F5344CB8AC3E}">
        <p14:creationId xmlns:p14="http://schemas.microsoft.com/office/powerpoint/2010/main" val="211046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06" b="64182"/>
          <a:stretch/>
        </p:blipFill>
        <p:spPr>
          <a:xfrm>
            <a:off x="0" y="-3071"/>
            <a:ext cx="9144000" cy="2490196"/>
          </a:xfrm>
          <a:prstGeom prst="rect">
            <a:avLst/>
          </a:prstGeom>
        </p:spPr>
      </p:pic>
      <p:sp>
        <p:nvSpPr>
          <p:cNvPr id="7" name="Title 1"/>
          <p:cNvSpPr>
            <a:spLocks noGrp="1"/>
          </p:cNvSpPr>
          <p:nvPr>
            <p:ph type="title"/>
          </p:nvPr>
        </p:nvSpPr>
        <p:spPr>
          <a:xfrm>
            <a:off x="628650" y="1029600"/>
            <a:ext cx="7886700" cy="1325563"/>
          </a:xfrm>
        </p:spPr>
        <p:txBody>
          <a:bodyPr/>
          <a:lstStyle/>
          <a:p>
            <a:r>
              <a:rPr lang="en-GB"/>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292" y="361053"/>
            <a:ext cx="2748464" cy="720000"/>
          </a:xfrm>
          <a:prstGeom prst="rect">
            <a:avLst/>
          </a:prstGeom>
        </p:spPr>
      </p:pic>
      <p:sp>
        <p:nvSpPr>
          <p:cNvPr id="10" name="TextBox 9"/>
          <p:cNvSpPr txBox="1"/>
          <p:nvPr userDrawn="1"/>
        </p:nvSpPr>
        <p:spPr>
          <a:xfrm>
            <a:off x="7088053" y="6346433"/>
            <a:ext cx="1831808" cy="369332"/>
          </a:xfrm>
          <a:prstGeom prst="rect">
            <a:avLst/>
          </a:prstGeom>
          <a:noFill/>
        </p:spPr>
        <p:txBody>
          <a:bodyPr wrap="square" rtlCol="0">
            <a:spAutoFit/>
          </a:bodyPr>
          <a:lstStyle/>
          <a:p>
            <a:pPr algn="r"/>
            <a:r>
              <a:rPr lang="en-IE" dirty="0">
                <a:cs typeface="Lato Medium" panose="020F0602020204030203" pitchFamily="34" charset="0"/>
              </a:rPr>
              <a:t>#EliaTogether16</a:t>
            </a:r>
          </a:p>
        </p:txBody>
      </p:sp>
    </p:spTree>
    <p:extLst>
      <p:ext uri="{BB962C8B-B14F-4D97-AF65-F5344CB8AC3E}">
        <p14:creationId xmlns:p14="http://schemas.microsoft.com/office/powerpoint/2010/main" val="51882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90D2B-CBD8-354E-8A66-1D11A687BA9F}" type="datetimeFigureOut">
              <a:rPr lang="en-US" smtClean="0"/>
              <a:t>8/3/2018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C39FE7-CFA5-6D41-A953-B6A79FFA560E}" type="slidenum">
              <a:rPr lang="en-US" smtClean="0"/>
              <a:t>‹#›</a:t>
            </a:fld>
            <a:endParaRPr lang="en-US"/>
          </a:p>
        </p:txBody>
      </p:sp>
    </p:spTree>
    <p:extLst>
      <p:ext uri="{BB962C8B-B14F-4D97-AF65-F5344CB8AC3E}">
        <p14:creationId xmlns:p14="http://schemas.microsoft.com/office/powerpoint/2010/main" val="1144672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90D2B-CBD8-354E-8A66-1D11A687BA9F}" type="datetimeFigureOut">
              <a:rPr lang="en-US" smtClean="0"/>
              <a:t>8/3/2018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39FE7-CFA5-6D41-A953-B6A79FFA560E}" type="slidenum">
              <a:rPr lang="en-US" smtClean="0"/>
              <a:t>‹#›</a:t>
            </a:fld>
            <a:endParaRPr lang="en-US"/>
          </a:p>
        </p:txBody>
      </p:sp>
    </p:spTree>
    <p:extLst>
      <p:ext uri="{BB962C8B-B14F-4D97-AF65-F5344CB8AC3E}">
        <p14:creationId xmlns:p14="http://schemas.microsoft.com/office/powerpoint/2010/main" val="1738241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mailto:Vilelmini@hotmail.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linkedin.com/in/vilelmini-sosoni-74000910/" TargetMode="External"/><Relationship Id="rId5" Type="http://schemas.openxmlformats.org/officeDocument/2006/relationships/hyperlink" Target="http://hotmail.com/" TargetMode="External"/><Relationship Id="rId4" Type="http://schemas.openxmlformats.org/officeDocument/2006/relationships/hyperlink" Target="http://mariasgourou.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57BDB1-E3BF-40D5-9A09-A960D3578A43}"/>
              </a:ext>
            </a:extLst>
          </p:cNvPr>
          <p:cNvPicPr>
            <a:picLocks noChangeAspect="1"/>
          </p:cNvPicPr>
          <p:nvPr/>
        </p:nvPicPr>
        <p:blipFill>
          <a:blip r:embed="rId3"/>
          <a:stretch>
            <a:fillRect/>
          </a:stretch>
        </p:blipFill>
        <p:spPr>
          <a:xfrm>
            <a:off x="7098102" y="5156200"/>
            <a:ext cx="1598622" cy="1338149"/>
          </a:xfrm>
          <a:prstGeom prst="rect">
            <a:avLst/>
          </a:prstGeom>
        </p:spPr>
      </p:pic>
      <p:sp>
        <p:nvSpPr>
          <p:cNvPr id="4" name="TextBox 3"/>
          <p:cNvSpPr txBox="1"/>
          <p:nvPr/>
        </p:nvSpPr>
        <p:spPr>
          <a:xfrm>
            <a:off x="0" y="3733800"/>
            <a:ext cx="8774712" cy="707886"/>
          </a:xfrm>
          <a:prstGeom prst="rect">
            <a:avLst/>
          </a:prstGeom>
          <a:noFill/>
        </p:spPr>
        <p:txBody>
          <a:bodyPr wrap="square" rtlCol="0" anchor="t">
            <a:spAutoFit/>
          </a:bodyPr>
          <a:lstStyle/>
          <a:p>
            <a:r>
              <a:rPr lang="en-IE" sz="4000" dirty="0">
                <a:cs typeface="Lato Medium" panose="020F0602020204030203" pitchFamily="34" charset="0"/>
              </a:rPr>
              <a:t>Is small the new big?</a:t>
            </a:r>
            <a:endParaRPr lang="en-IE" sz="3800" b="1" dirty="0">
              <a:cs typeface="Lato Medium" panose="020F0602020204030203" pitchFamily="34" charset="0"/>
            </a:endParaRPr>
          </a:p>
        </p:txBody>
      </p:sp>
      <p:sp>
        <p:nvSpPr>
          <p:cNvPr id="5" name="TextBox 4"/>
          <p:cNvSpPr txBox="1"/>
          <p:nvPr/>
        </p:nvSpPr>
        <p:spPr>
          <a:xfrm>
            <a:off x="60715" y="4476750"/>
            <a:ext cx="6074973" cy="2739211"/>
          </a:xfrm>
          <a:prstGeom prst="rect">
            <a:avLst/>
          </a:prstGeom>
          <a:noFill/>
        </p:spPr>
        <p:txBody>
          <a:bodyPr wrap="square" rtlCol="0" anchor="t">
            <a:spAutoFit/>
          </a:bodyPr>
          <a:lstStyle/>
          <a:p>
            <a:r>
              <a:rPr lang="en-IE" sz="2000" dirty="0">
                <a:cs typeface="Lato Medium" panose="020F0602020204030203" pitchFamily="34" charset="0"/>
              </a:rPr>
              <a:t>Maria </a:t>
            </a:r>
            <a:r>
              <a:rPr lang="en-IE" sz="2000" dirty="0" err="1">
                <a:cs typeface="Lato Medium" panose="020F0602020204030203" pitchFamily="34" charset="0"/>
              </a:rPr>
              <a:t>Sgourou</a:t>
            </a:r>
            <a:r>
              <a:rPr lang="en-IE" sz="2000" dirty="0">
                <a:cs typeface="Lato Medium" panose="020F0602020204030203" pitchFamily="34" charset="0"/>
              </a:rPr>
              <a:t> – Translator/Digital </a:t>
            </a:r>
            <a:r>
              <a:rPr lang="en-IE" sz="2000" dirty="0" err="1">
                <a:cs typeface="Lato Medium" panose="020F0602020204030203" pitchFamily="34" charset="0"/>
              </a:rPr>
              <a:t>Marketeer</a:t>
            </a:r>
            <a:br>
              <a:rPr lang="en-US" dirty="0">
                <a:latin typeface="+mn-ea"/>
                <a:cs typeface="+mn-ea"/>
              </a:rPr>
            </a:br>
            <a:r>
              <a:rPr lang="en-IE" sz="2000" dirty="0">
                <a:cs typeface="Lato Medium" panose="020F0602020204030203" pitchFamily="34" charset="0"/>
              </a:rPr>
              <a:t>mariasgourou.com</a:t>
            </a:r>
          </a:p>
          <a:p>
            <a:endParaRPr lang="en-IE" sz="2000" dirty="0">
              <a:cs typeface="Lato Medium" panose="020F0602020204030203" pitchFamily="34" charset="0"/>
            </a:endParaRPr>
          </a:p>
          <a:p>
            <a:r>
              <a:rPr lang="en-IE" sz="2000" dirty="0" err="1">
                <a:cs typeface="Lato Medium" panose="020F0602020204030203" pitchFamily="34" charset="0"/>
              </a:rPr>
              <a:t>Vilelmini</a:t>
            </a:r>
            <a:r>
              <a:rPr lang="en-IE" sz="2000" dirty="0">
                <a:cs typeface="Lato Medium" panose="020F0602020204030203" pitchFamily="34" charset="0"/>
              </a:rPr>
              <a:t> </a:t>
            </a:r>
            <a:r>
              <a:rPr lang="en-IE" sz="2000" dirty="0" err="1">
                <a:cs typeface="Lato Medium" panose="020F0602020204030203" pitchFamily="34" charset="0"/>
              </a:rPr>
              <a:t>Sosoni</a:t>
            </a:r>
            <a:r>
              <a:rPr lang="en-IE" sz="2000" dirty="0">
                <a:cs typeface="Calibri"/>
              </a:rPr>
              <a:t> – Lecturer/Translator </a:t>
            </a:r>
          </a:p>
          <a:p>
            <a:r>
              <a:rPr lang="en-IE" sz="2000" dirty="0">
                <a:cs typeface="Lato Medium" panose="020F0602020204030203" pitchFamily="34" charset="0"/>
              </a:rPr>
              <a:t>Ionian University</a:t>
            </a:r>
          </a:p>
          <a:p>
            <a:endParaRPr lang="en-IE" sz="2400" dirty="0"/>
          </a:p>
          <a:p>
            <a:endParaRPr lang="en-IE" sz="2400" dirty="0">
              <a:cs typeface="Lato Medium" panose="020F0602020204030203" pitchFamily="34" charset="0"/>
            </a:endParaRPr>
          </a:p>
          <a:p>
            <a:endParaRPr lang="en-IE" sz="2400" dirty="0">
              <a:cs typeface="Lato Medium" panose="020F0602020204030203" pitchFamily="34" charset="0"/>
            </a:endParaRPr>
          </a:p>
        </p:txBody>
      </p:sp>
      <p:sp>
        <p:nvSpPr>
          <p:cNvPr id="10" name="Date Placeholder 1"/>
          <p:cNvSpPr txBox="1">
            <a:spLocks/>
          </p:cNvSpPr>
          <p:nvPr/>
        </p:nvSpPr>
        <p:spPr>
          <a:xfrm>
            <a:off x="60715" y="6229350"/>
            <a:ext cx="33198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22-23 February 2018</a:t>
            </a:r>
          </a:p>
          <a:p>
            <a:r>
              <a:rPr lang="en-US" dirty="0"/>
              <a:t>Athens, Greece</a:t>
            </a:r>
          </a:p>
        </p:txBody>
      </p:sp>
    </p:spTree>
    <p:extLst>
      <p:ext uri="{BB962C8B-B14F-4D97-AF65-F5344CB8AC3E}">
        <p14:creationId xmlns:p14="http://schemas.microsoft.com/office/powerpoint/2010/main" val="2007170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2794D7-5080-433A-B731-267CE25CEEA6}"/>
              </a:ext>
            </a:extLst>
          </p:cNvPr>
          <p:cNvSpPr>
            <a:spLocks noGrp="1"/>
          </p:cNvSpPr>
          <p:nvPr>
            <p:ph type="title"/>
          </p:nvPr>
        </p:nvSpPr>
        <p:spPr/>
        <p:txBody>
          <a:bodyPr>
            <a:normAutofit fontScale="90000"/>
          </a:bodyPr>
          <a:lstStyle/>
          <a:p>
            <a:r>
              <a:rPr lang="en-US" b="1" dirty="0">
                <a:solidFill>
                  <a:srgbClr val="C00000"/>
                </a:solidFill>
              </a:rPr>
              <a:t>Let's keep it simple with an example </a:t>
            </a:r>
            <a:endParaRPr lang="el-GR" b="1" dirty="0">
              <a:solidFill>
                <a:srgbClr val="C00000"/>
              </a:solidFill>
            </a:endParaRPr>
          </a:p>
        </p:txBody>
      </p:sp>
      <p:pic>
        <p:nvPicPr>
          <p:cNvPr id="5" name="Θέση περιεχομένου 4">
            <a:extLst>
              <a:ext uri="{FF2B5EF4-FFF2-40B4-BE49-F238E27FC236}">
                <a16:creationId xmlns:a16="http://schemas.microsoft.com/office/drawing/2014/main" id="{FF8C541B-4A0F-4F76-B5DF-4EC296667496}"/>
              </a:ext>
            </a:extLst>
          </p:cNvPr>
          <p:cNvPicPr>
            <a:picLocks noGrp="1" noChangeAspect="1"/>
          </p:cNvPicPr>
          <p:nvPr>
            <p:ph idx="1"/>
          </p:nvPr>
        </p:nvPicPr>
        <p:blipFill>
          <a:blip r:embed="rId3"/>
          <a:stretch>
            <a:fillRect/>
          </a:stretch>
        </p:blipFill>
        <p:spPr>
          <a:xfrm>
            <a:off x="1190149" y="2174881"/>
            <a:ext cx="6763702" cy="3757612"/>
          </a:xfrm>
        </p:spPr>
      </p:pic>
    </p:spTree>
    <p:extLst>
      <p:ext uri="{BB962C8B-B14F-4D97-AF65-F5344CB8AC3E}">
        <p14:creationId xmlns:p14="http://schemas.microsoft.com/office/powerpoint/2010/main" val="82125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Θέση περιεχομένου 4">
            <a:extLst>
              <a:ext uri="{FF2B5EF4-FFF2-40B4-BE49-F238E27FC236}">
                <a16:creationId xmlns:a16="http://schemas.microsoft.com/office/drawing/2014/main" id="{7F401EC4-F8B2-4D9B-ACB7-9047FED62FB9}"/>
              </a:ext>
            </a:extLst>
          </p:cNvPr>
          <p:cNvPicPr>
            <a:picLocks noChangeAspect="1"/>
          </p:cNvPicPr>
          <p:nvPr/>
        </p:nvPicPr>
        <p:blipFill rotWithShape="1">
          <a:blip r:embed="rId3"/>
          <a:srcRect l="8974" r="13140" b="-2"/>
          <a:stretch/>
        </p:blipFill>
        <p:spPr>
          <a:xfrm>
            <a:off x="3477006" y="640082"/>
            <a:ext cx="5187246" cy="5577837"/>
          </a:xfrm>
          <a:prstGeom prst="rect">
            <a:avLst/>
          </a:prstGeom>
          <a:effectLst/>
        </p:spPr>
      </p:pic>
      <p:sp>
        <p:nvSpPr>
          <p:cNvPr id="2" name="Title 1"/>
          <p:cNvSpPr>
            <a:spLocks noGrp="1"/>
          </p:cNvSpPr>
          <p:nvPr>
            <p:ph type="title"/>
          </p:nvPr>
        </p:nvSpPr>
        <p:spPr>
          <a:xfrm>
            <a:off x="486696" y="1061156"/>
            <a:ext cx="2750280" cy="1244713"/>
          </a:xfrm>
        </p:spPr>
        <p:txBody>
          <a:bodyPr>
            <a:normAutofit fontScale="90000"/>
          </a:bodyPr>
          <a:lstStyle/>
          <a:p>
            <a:pPr algn="ctr"/>
            <a:r>
              <a:rPr lang="en-US" sz="3200" b="1" dirty="0">
                <a:solidFill>
                  <a:srgbClr val="C00000"/>
                </a:solidFill>
              </a:rPr>
              <a:t>What do small businesses need? </a:t>
            </a:r>
          </a:p>
        </p:txBody>
      </p:sp>
      <p:sp>
        <p:nvSpPr>
          <p:cNvPr id="16" name="Content Placeholder 9"/>
          <p:cNvSpPr>
            <a:spLocks noGrp="1"/>
          </p:cNvSpPr>
          <p:nvPr>
            <p:ph idx="1"/>
          </p:nvPr>
        </p:nvSpPr>
        <p:spPr>
          <a:xfrm>
            <a:off x="486697" y="2438400"/>
            <a:ext cx="2750278" cy="3785419"/>
          </a:xfrm>
        </p:spPr>
        <p:txBody>
          <a:bodyPr>
            <a:normAutofit/>
          </a:bodyPr>
          <a:lstStyle/>
          <a:p>
            <a:pPr marL="0" indent="0">
              <a:buNone/>
            </a:pPr>
            <a:endParaRPr lang="en-US" sz="1600" dirty="0"/>
          </a:p>
          <a:p>
            <a:pPr marL="0" indent="0" algn="ctr">
              <a:buNone/>
            </a:pPr>
            <a:r>
              <a:rPr lang="en-US" sz="3600" dirty="0">
                <a:solidFill>
                  <a:srgbClr val="C00000"/>
                </a:solidFill>
              </a:rPr>
              <a:t>A message to get across to people</a:t>
            </a:r>
          </a:p>
          <a:p>
            <a:pPr marL="0" indent="0" algn="ctr">
              <a:buNone/>
            </a:pPr>
            <a:r>
              <a:rPr lang="en-US" sz="3600" dirty="0">
                <a:solidFill>
                  <a:srgbClr val="C00000"/>
                </a:solidFill>
              </a:rPr>
              <a:t>beyond local borders </a:t>
            </a:r>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33278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Who is going to deliver their message</a:t>
            </a:r>
          </a:p>
        </p:txBody>
      </p:sp>
      <p:pic>
        <p:nvPicPr>
          <p:cNvPr id="5" name="Θέση περιεχομένου 4">
            <a:extLst>
              <a:ext uri="{FF2B5EF4-FFF2-40B4-BE49-F238E27FC236}">
                <a16:creationId xmlns:a16="http://schemas.microsoft.com/office/drawing/2014/main" id="{9E92C939-A6E7-4E8C-82BA-BB767A6E8F7B}"/>
              </a:ext>
            </a:extLst>
          </p:cNvPr>
          <p:cNvPicPr>
            <a:picLocks noGrp="1" noChangeAspect="1"/>
          </p:cNvPicPr>
          <p:nvPr>
            <p:ph idx="1"/>
          </p:nvPr>
        </p:nvPicPr>
        <p:blipFill>
          <a:blip r:embed="rId3"/>
          <a:stretch>
            <a:fillRect/>
          </a:stretch>
        </p:blipFill>
        <p:spPr>
          <a:xfrm>
            <a:off x="801512" y="2490788"/>
            <a:ext cx="7450666" cy="3757612"/>
          </a:xfrm>
        </p:spPr>
      </p:pic>
    </p:spTree>
    <p:extLst>
      <p:ext uri="{BB962C8B-B14F-4D97-AF65-F5344CB8AC3E}">
        <p14:creationId xmlns:p14="http://schemas.microsoft.com/office/powerpoint/2010/main" val="427034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700" b="1" dirty="0">
                <a:solidFill>
                  <a:srgbClr val="C00000"/>
                </a:solidFill>
              </a:rPr>
              <a:t>You, my gorgeous colleagues </a:t>
            </a:r>
          </a:p>
        </p:txBody>
      </p:sp>
      <p:pic>
        <p:nvPicPr>
          <p:cNvPr id="17" name="Θέση περιεχομένου 16">
            <a:extLst>
              <a:ext uri="{FF2B5EF4-FFF2-40B4-BE49-F238E27FC236}">
                <a16:creationId xmlns:a16="http://schemas.microsoft.com/office/drawing/2014/main" id="{247A8E8F-6277-496A-869F-2BFF3710AE19}"/>
              </a:ext>
            </a:extLst>
          </p:cNvPr>
          <p:cNvPicPr>
            <a:picLocks noGrp="1" noChangeAspect="1"/>
          </p:cNvPicPr>
          <p:nvPr>
            <p:ph idx="1"/>
          </p:nvPr>
        </p:nvPicPr>
        <p:blipFill>
          <a:blip r:embed="rId3"/>
          <a:stretch>
            <a:fillRect/>
          </a:stretch>
        </p:blipFill>
        <p:spPr>
          <a:xfrm>
            <a:off x="745068" y="2490788"/>
            <a:ext cx="7770282" cy="3757612"/>
          </a:xfrm>
        </p:spPr>
      </p:pic>
    </p:spTree>
    <p:extLst>
      <p:ext uri="{BB962C8B-B14F-4D97-AF65-F5344CB8AC3E}">
        <p14:creationId xmlns:p14="http://schemas.microsoft.com/office/powerpoint/2010/main" val="188104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C5FD-070C-442D-A170-D58F8EABC2A9}"/>
              </a:ext>
            </a:extLst>
          </p:cNvPr>
          <p:cNvSpPr>
            <a:spLocks noGrp="1"/>
          </p:cNvSpPr>
          <p:nvPr>
            <p:ph type="title"/>
          </p:nvPr>
        </p:nvSpPr>
        <p:spPr/>
        <p:txBody>
          <a:bodyPr>
            <a:normAutofit/>
          </a:bodyPr>
          <a:lstStyle/>
          <a:p>
            <a:pPr algn="ctr"/>
            <a:r>
              <a:rPr lang="it-IT" sz="4800" b="1" dirty="0" err="1">
                <a:solidFill>
                  <a:srgbClr val="C00000"/>
                </a:solidFill>
              </a:rPr>
              <a:t>Key</a:t>
            </a:r>
            <a:r>
              <a:rPr lang="it-IT" sz="4800" b="1" dirty="0">
                <a:solidFill>
                  <a:srgbClr val="C00000"/>
                </a:solidFill>
              </a:rPr>
              <a:t> </a:t>
            </a:r>
            <a:r>
              <a:rPr lang="it-IT" sz="4800" b="1" dirty="0" err="1">
                <a:solidFill>
                  <a:srgbClr val="C00000"/>
                </a:solidFill>
              </a:rPr>
              <a:t>questions</a:t>
            </a:r>
            <a:endParaRPr lang="el-GR" sz="4800" b="1" dirty="0">
              <a:solidFill>
                <a:srgbClr val="C00000"/>
              </a:solidFill>
            </a:endParaRPr>
          </a:p>
        </p:txBody>
      </p:sp>
      <p:sp>
        <p:nvSpPr>
          <p:cNvPr id="3" name="Content Placeholder 2">
            <a:extLst>
              <a:ext uri="{FF2B5EF4-FFF2-40B4-BE49-F238E27FC236}">
                <a16:creationId xmlns:a16="http://schemas.microsoft.com/office/drawing/2014/main" id="{EF7D948D-143A-4C79-834B-E916A349E40A}"/>
              </a:ext>
            </a:extLst>
          </p:cNvPr>
          <p:cNvSpPr>
            <a:spLocks noGrp="1"/>
          </p:cNvSpPr>
          <p:nvPr>
            <p:ph idx="1"/>
          </p:nvPr>
        </p:nvSpPr>
        <p:spPr/>
        <p:txBody>
          <a:bodyPr vert="horz" lIns="91440" tIns="45720" rIns="91440" bIns="45720" rtlCol="0" anchor="t">
            <a:normAutofit/>
          </a:bodyPr>
          <a:lstStyle/>
          <a:p>
            <a:pPr algn="just"/>
            <a:r>
              <a:rPr lang="it-IT" sz="3200" dirty="0">
                <a:solidFill>
                  <a:srgbClr val="C00000"/>
                </a:solidFill>
              </a:rPr>
              <a:t>Do </a:t>
            </a:r>
            <a:r>
              <a:rPr lang="it-IT" sz="3200" dirty="0" err="1">
                <a:solidFill>
                  <a:srgbClr val="C00000"/>
                </a:solidFill>
              </a:rPr>
              <a:t>SMEs</a:t>
            </a:r>
            <a:r>
              <a:rPr lang="en-US" sz="3200" dirty="0">
                <a:solidFill>
                  <a:srgbClr val="C00000"/>
                </a:solidFill>
              </a:rPr>
              <a:t> need digital content translation/localization?</a:t>
            </a:r>
            <a:endParaRPr lang="en-US"/>
          </a:p>
          <a:p>
            <a:pPr algn="just"/>
            <a:r>
              <a:rPr lang="en-US" sz="3200" dirty="0">
                <a:solidFill>
                  <a:srgbClr val="C00000"/>
                </a:solidFill>
              </a:rPr>
              <a:t>Have translators identified the potential of this growing area?</a:t>
            </a:r>
          </a:p>
          <a:p>
            <a:pPr algn="just"/>
            <a:r>
              <a:rPr lang="en-US" sz="3200" dirty="0">
                <a:solidFill>
                  <a:srgbClr val="C00000"/>
                </a:solidFill>
              </a:rPr>
              <a:t>Do LSPs provide digital content/digital marketing services?</a:t>
            </a:r>
            <a:endParaRPr lang="el-GR" sz="3200" dirty="0">
              <a:solidFill>
                <a:srgbClr val="C00000"/>
              </a:solidFill>
            </a:endParaRPr>
          </a:p>
        </p:txBody>
      </p:sp>
    </p:spTree>
    <p:extLst>
      <p:ext uri="{BB962C8B-B14F-4D97-AF65-F5344CB8AC3E}">
        <p14:creationId xmlns:p14="http://schemas.microsoft.com/office/powerpoint/2010/main" val="1121778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Θέση περιεχομένου 3">
            <a:extLst>
              <a:ext uri="{FF2B5EF4-FFF2-40B4-BE49-F238E27FC236}">
                <a16:creationId xmlns:a16="http://schemas.microsoft.com/office/drawing/2014/main" id="{D6FEC007-53E1-4F9E-8BDF-9E62B3FA58C8}"/>
              </a:ext>
            </a:extLst>
          </p:cNvPr>
          <p:cNvPicPr>
            <a:picLocks noChangeAspect="1"/>
          </p:cNvPicPr>
          <p:nvPr/>
        </p:nvPicPr>
        <p:blipFill rotWithShape="1">
          <a:blip r:embed="rId3"/>
          <a:srcRect l="3559" r="4806" b="-2"/>
          <a:stretch/>
        </p:blipFill>
        <p:spPr>
          <a:xfrm>
            <a:off x="628650" y="1904281"/>
            <a:ext cx="4674870" cy="4272681"/>
          </a:xfrm>
          <a:prstGeom prst="rect">
            <a:avLst/>
          </a:prstGeom>
        </p:spPr>
      </p:pic>
      <p:sp>
        <p:nvSpPr>
          <p:cNvPr id="2" name="Title 1"/>
          <p:cNvSpPr>
            <a:spLocks noGrp="1"/>
          </p:cNvSpPr>
          <p:nvPr>
            <p:ph type="title"/>
          </p:nvPr>
        </p:nvSpPr>
        <p:spPr>
          <a:xfrm>
            <a:off x="628650" y="365125"/>
            <a:ext cx="7886700" cy="1325563"/>
          </a:xfrm>
        </p:spPr>
        <p:txBody>
          <a:bodyPr>
            <a:normAutofit/>
          </a:bodyPr>
          <a:lstStyle/>
          <a:p>
            <a:br>
              <a:rPr lang="en-US" dirty="0">
                <a:latin typeface="+mj-ea"/>
                <a:cs typeface="+mj-ea"/>
              </a:rPr>
            </a:br>
            <a:r>
              <a:rPr lang="en-US" b="1" dirty="0">
                <a:solidFill>
                  <a:srgbClr val="C00000"/>
                </a:solidFill>
              </a:rPr>
              <a:t>Our surveys</a:t>
            </a:r>
          </a:p>
        </p:txBody>
      </p:sp>
      <p:sp>
        <p:nvSpPr>
          <p:cNvPr id="9" name="Content Placeholder 8"/>
          <p:cNvSpPr>
            <a:spLocks noGrp="1"/>
          </p:cNvSpPr>
          <p:nvPr>
            <p:ph idx="1"/>
          </p:nvPr>
        </p:nvSpPr>
        <p:spPr>
          <a:xfrm>
            <a:off x="5664200" y="1825625"/>
            <a:ext cx="3116963" cy="4351338"/>
          </a:xfrm>
        </p:spPr>
        <p:txBody>
          <a:bodyPr vert="horz" lIns="91440" tIns="45720" rIns="91440" bIns="45720" rtlCol="0" anchor="t">
            <a:normAutofit lnSpcReduction="10000"/>
          </a:bodyPr>
          <a:lstStyle/>
          <a:p>
            <a:r>
              <a:rPr lang="en-US" sz="1700" dirty="0"/>
              <a:t>Three questionnaires: one for SMEs, one for LSPs &amp; one for freelance translators</a:t>
            </a:r>
          </a:p>
          <a:p>
            <a:pPr>
              <a:buFont typeface="Arial"/>
            </a:pPr>
            <a:r>
              <a:rPr lang="en-US" sz="1700" dirty="0"/>
              <a:t>Included mainly closed questions for ease of response and some open-ended questions to allow respondents to express their views more freely</a:t>
            </a:r>
            <a:endParaRPr lang="en-US" dirty="0"/>
          </a:p>
          <a:p>
            <a:r>
              <a:rPr lang="en-US" sz="1700" dirty="0"/>
              <a:t>November-December 2017</a:t>
            </a:r>
            <a:endParaRPr lang="en-US" dirty="0"/>
          </a:p>
          <a:p>
            <a:r>
              <a:rPr lang="en-US" sz="1700" dirty="0"/>
              <a:t>Greece</a:t>
            </a:r>
          </a:p>
          <a:p>
            <a:r>
              <a:rPr lang="en-US" sz="1700" dirty="0"/>
              <a:t>Circulated through social media &amp; mailing lists</a:t>
            </a:r>
            <a:endParaRPr lang="en-US" sz="1700" dirty="0">
              <a:cs typeface="Calibri"/>
            </a:endParaRPr>
          </a:p>
          <a:p>
            <a:pPr>
              <a:buFont typeface="Wingdings" panose="020B0604020202020204" pitchFamily="34" charset="0"/>
              <a:buChar char="ü"/>
            </a:pPr>
            <a:r>
              <a:rPr lang="en-US" sz="1700" dirty="0">
                <a:solidFill>
                  <a:srgbClr val="C00000"/>
                </a:solidFill>
                <a:cs typeface="Calibri"/>
              </a:rPr>
              <a:t>104 SMEs</a:t>
            </a:r>
          </a:p>
          <a:p>
            <a:pPr>
              <a:buFont typeface="Wingdings" panose="020B0604020202020204" pitchFamily="34" charset="0"/>
              <a:buChar char="ü"/>
            </a:pPr>
            <a:r>
              <a:rPr lang="en-US" sz="1700" dirty="0">
                <a:solidFill>
                  <a:srgbClr val="C00000"/>
                </a:solidFill>
                <a:cs typeface="Calibri"/>
              </a:rPr>
              <a:t>20 LSPs</a:t>
            </a:r>
          </a:p>
          <a:p>
            <a:pPr>
              <a:buFont typeface="Wingdings" panose="020B0604020202020204" pitchFamily="34" charset="0"/>
              <a:buChar char="ü"/>
            </a:pPr>
            <a:r>
              <a:rPr lang="en-US" sz="1700" dirty="0">
                <a:solidFill>
                  <a:srgbClr val="C00000"/>
                </a:solidFill>
                <a:cs typeface="Calibri"/>
              </a:rPr>
              <a:t>291  freelance translators</a:t>
            </a:r>
          </a:p>
          <a:p>
            <a:endParaRPr lang="en-US" sz="1700" dirty="0">
              <a:cs typeface="Calibri"/>
            </a:endParaRPr>
          </a:p>
          <a:p>
            <a:endParaRPr lang="en-US" sz="1700" dirty="0">
              <a:cs typeface="Calibri"/>
            </a:endParaRPr>
          </a:p>
        </p:txBody>
      </p:sp>
    </p:spTree>
    <p:extLst>
      <p:ext uri="{BB962C8B-B14F-4D97-AF65-F5344CB8AC3E}">
        <p14:creationId xmlns:p14="http://schemas.microsoft.com/office/powerpoint/2010/main" val="152758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9B18-6591-47F1-8807-123FF0FBE440}"/>
              </a:ext>
            </a:extLst>
          </p:cNvPr>
          <p:cNvSpPr>
            <a:spLocks noGrp="1"/>
          </p:cNvSpPr>
          <p:nvPr>
            <p:ph type="title"/>
          </p:nvPr>
        </p:nvSpPr>
        <p:spPr/>
        <p:txBody>
          <a:bodyPr/>
          <a:lstStyle/>
          <a:p>
            <a:r>
              <a:rPr lang="en-US" b="1" dirty="0">
                <a:solidFill>
                  <a:srgbClr val="C00000"/>
                </a:solidFill>
                <a:cs typeface="Calibri Light"/>
              </a:rPr>
              <a:t>What is an SME?</a:t>
            </a:r>
          </a:p>
        </p:txBody>
      </p:sp>
      <p:sp>
        <p:nvSpPr>
          <p:cNvPr id="3" name="Content Placeholder 2">
            <a:extLst>
              <a:ext uri="{FF2B5EF4-FFF2-40B4-BE49-F238E27FC236}">
                <a16:creationId xmlns:a16="http://schemas.microsoft.com/office/drawing/2014/main" id="{24B5BD6C-259E-4C08-9665-4C5D0381A488}"/>
              </a:ext>
            </a:extLst>
          </p:cNvPr>
          <p:cNvSpPr>
            <a:spLocks noGrp="1"/>
          </p:cNvSpPr>
          <p:nvPr>
            <p:ph sz="half" idx="1"/>
          </p:nvPr>
        </p:nvSpPr>
        <p:spPr>
          <a:xfrm>
            <a:off x="176767" y="2038350"/>
            <a:ext cx="3753883" cy="4211638"/>
          </a:xfrm>
        </p:spPr>
        <p:txBody>
          <a:bodyPr vert="horz" lIns="91440" tIns="45720" rIns="91440" bIns="45720" rtlCol="0" anchor="t">
            <a:noAutofit/>
          </a:bodyPr>
          <a:lstStyle/>
          <a:p>
            <a:pPr algn="just"/>
            <a:r>
              <a:rPr lang="en-US" sz="2200" dirty="0">
                <a:cs typeface="Calibri"/>
              </a:rPr>
              <a:t>"The category of micro, small and medium-sized enterprises (</a:t>
            </a:r>
            <a:r>
              <a:rPr lang="en-US" sz="2200" b="1" dirty="0">
                <a:cs typeface="Calibri"/>
              </a:rPr>
              <a:t>SMEs</a:t>
            </a:r>
            <a:r>
              <a:rPr lang="en-US" sz="2200" dirty="0">
                <a:cs typeface="Calibri"/>
              </a:rPr>
              <a:t>) is made up of enterprises which employ fewer than 250 persons and which have an annual turnover not exceeding 50 million euro, and/or an annual balance sheet total not exceeding 43 million euro" (Article 2 of the Annex of Recommendation 2003/361/EC).</a:t>
            </a:r>
          </a:p>
          <a:p>
            <a:pPr algn="just"/>
            <a:endParaRPr lang="en-US" sz="1800" dirty="0">
              <a:cs typeface="Calibri"/>
            </a:endParaRPr>
          </a:p>
          <a:p>
            <a:pPr algn="just"/>
            <a:endParaRPr lang="en-US" sz="1800" dirty="0">
              <a:cs typeface="Calibri"/>
            </a:endParaRPr>
          </a:p>
          <a:p>
            <a:pPr algn="just"/>
            <a:endParaRPr lang="en-US" sz="1800" dirty="0">
              <a:cs typeface="Calibri"/>
            </a:endParaRPr>
          </a:p>
        </p:txBody>
      </p:sp>
      <p:sp>
        <p:nvSpPr>
          <p:cNvPr id="4" name="TextBox 3">
            <a:extLst>
              <a:ext uri="{FF2B5EF4-FFF2-40B4-BE49-F238E27FC236}">
                <a16:creationId xmlns:a16="http://schemas.microsoft.com/office/drawing/2014/main" id="{59645157-9614-4D21-9941-9E308A9720D6}"/>
              </a:ext>
            </a:extLst>
          </p:cNvPr>
          <p:cNvSpPr txBox="1"/>
          <p:nvPr/>
        </p:nvSpPr>
        <p:spPr>
          <a:xfrm>
            <a:off x="5486400" y="1457325"/>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i="1" dirty="0">
                <a:solidFill>
                  <a:srgbClr val="C00000"/>
                </a:solidFill>
                <a:cs typeface="Calibri"/>
              </a:rPr>
              <a:t>SMEs are the engine of the European economy</a:t>
            </a:r>
            <a:endParaRPr lang="en-US"/>
          </a:p>
        </p:txBody>
      </p:sp>
      <p:pic>
        <p:nvPicPr>
          <p:cNvPr id="9" name="Picture 9" descr="A screenshot of a cell phone&#10;&#10;Description generated with high confidence">
            <a:extLst>
              <a:ext uri="{FF2B5EF4-FFF2-40B4-BE49-F238E27FC236}">
                <a16:creationId xmlns:a16="http://schemas.microsoft.com/office/drawing/2014/main" id="{16FEB9C1-7CCA-4281-9F97-DDA0BE49C37C}"/>
              </a:ext>
            </a:extLst>
          </p:cNvPr>
          <p:cNvPicPr>
            <a:picLocks noChangeAspect="1"/>
          </p:cNvPicPr>
          <p:nvPr/>
        </p:nvPicPr>
        <p:blipFill>
          <a:blip r:embed="rId3"/>
          <a:stretch>
            <a:fillRect/>
          </a:stretch>
        </p:blipFill>
        <p:spPr>
          <a:xfrm>
            <a:off x="4183452" y="2352317"/>
            <a:ext cx="4790116" cy="3561160"/>
          </a:xfrm>
          <a:prstGeom prst="rect">
            <a:avLst/>
          </a:prstGeom>
        </p:spPr>
      </p:pic>
    </p:spTree>
    <p:extLst>
      <p:ext uri="{BB962C8B-B14F-4D97-AF65-F5344CB8AC3E}">
        <p14:creationId xmlns:p14="http://schemas.microsoft.com/office/powerpoint/2010/main" val="23119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5724BF-C1DB-46A8-B26B-2CF327DC9995}"/>
              </a:ext>
            </a:extLst>
          </p:cNvPr>
          <p:cNvSpPr>
            <a:spLocks noGrp="1"/>
          </p:cNvSpPr>
          <p:nvPr>
            <p:ph type="title"/>
          </p:nvPr>
        </p:nvSpPr>
        <p:spPr/>
        <p:txBody>
          <a:bodyPr>
            <a:normAutofit/>
          </a:bodyPr>
          <a:lstStyle/>
          <a:p>
            <a:pPr algn="ctr"/>
            <a:r>
              <a:rPr lang="en-US" dirty="0">
                <a:solidFill>
                  <a:srgbClr val="C00000"/>
                </a:solidFill>
              </a:rPr>
              <a:t>Some insights into SMEs (</a:t>
            </a:r>
            <a:r>
              <a:rPr lang="en-US" dirty="0">
                <a:solidFill>
                  <a:srgbClr val="C00000"/>
                </a:solidFill>
                <a:cs typeface="Calibri Light"/>
              </a:rPr>
              <a:t>1</a:t>
            </a:r>
            <a:r>
              <a:rPr lang="en-US" dirty="0">
                <a:solidFill>
                  <a:srgbClr val="C00000"/>
                </a:solidFill>
              </a:rPr>
              <a:t>)</a:t>
            </a:r>
            <a:endParaRPr lang="el-GR" dirty="0">
              <a:solidFill>
                <a:srgbClr val="C00000"/>
              </a:solidFill>
            </a:endParaRPr>
          </a:p>
        </p:txBody>
      </p:sp>
      <p:pic>
        <p:nvPicPr>
          <p:cNvPr id="4" name="Picture 4" descr="A screenshot of a cell phone&#10;&#10;Description generated with high confidence">
            <a:extLst>
              <a:ext uri="{FF2B5EF4-FFF2-40B4-BE49-F238E27FC236}">
                <a16:creationId xmlns:a16="http://schemas.microsoft.com/office/drawing/2014/main" id="{2F6C2B50-9C47-4C7B-B2AC-A38B2EE99722}"/>
              </a:ext>
            </a:extLst>
          </p:cNvPr>
          <p:cNvPicPr>
            <a:picLocks noGrp="1" noChangeAspect="1"/>
          </p:cNvPicPr>
          <p:nvPr>
            <p:ph idx="1"/>
          </p:nvPr>
        </p:nvPicPr>
        <p:blipFill>
          <a:blip r:embed="rId3"/>
          <a:stretch>
            <a:fillRect/>
          </a:stretch>
        </p:blipFill>
        <p:spPr>
          <a:xfrm>
            <a:off x="4505325" y="3505200"/>
            <a:ext cx="4590041" cy="2758706"/>
          </a:xfrm>
          <a:prstGeom prst="rect">
            <a:avLst/>
          </a:prstGeom>
        </p:spPr>
      </p:pic>
      <p:pic>
        <p:nvPicPr>
          <p:cNvPr id="3" name="Picture 4" descr="A screenshot of a cell phone&#10;&#10;Description generated with very high confidence">
            <a:extLst>
              <a:ext uri="{FF2B5EF4-FFF2-40B4-BE49-F238E27FC236}">
                <a16:creationId xmlns:a16="http://schemas.microsoft.com/office/drawing/2014/main" id="{3F95C107-8E60-4652-BC56-8597FDDDB72A}"/>
              </a:ext>
            </a:extLst>
          </p:cNvPr>
          <p:cNvPicPr>
            <a:picLocks noChangeAspect="1"/>
          </p:cNvPicPr>
          <p:nvPr/>
        </p:nvPicPr>
        <p:blipFill>
          <a:blip r:embed="rId4"/>
          <a:stretch>
            <a:fillRect/>
          </a:stretch>
        </p:blipFill>
        <p:spPr>
          <a:xfrm>
            <a:off x="89499" y="1914525"/>
            <a:ext cx="4376874" cy="2645513"/>
          </a:xfrm>
          <a:prstGeom prst="rect">
            <a:avLst/>
          </a:prstGeom>
        </p:spPr>
      </p:pic>
    </p:spTree>
    <p:extLst>
      <p:ext uri="{BB962C8B-B14F-4D97-AF65-F5344CB8AC3E}">
        <p14:creationId xmlns:p14="http://schemas.microsoft.com/office/powerpoint/2010/main" val="246406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5724BF-C1DB-46A8-B26B-2CF327DC9995}"/>
              </a:ext>
            </a:extLst>
          </p:cNvPr>
          <p:cNvSpPr>
            <a:spLocks noGrp="1"/>
          </p:cNvSpPr>
          <p:nvPr>
            <p:ph type="title"/>
          </p:nvPr>
        </p:nvSpPr>
        <p:spPr/>
        <p:txBody>
          <a:bodyPr>
            <a:normAutofit/>
          </a:bodyPr>
          <a:lstStyle/>
          <a:p>
            <a:pPr algn="ctr"/>
            <a:r>
              <a:rPr lang="en-US" dirty="0">
                <a:solidFill>
                  <a:srgbClr val="C00000"/>
                </a:solidFill>
              </a:rPr>
              <a:t>Some insights into SMEs (2)</a:t>
            </a:r>
            <a:endParaRPr lang="el-GR" dirty="0">
              <a:solidFill>
                <a:srgbClr val="C00000"/>
              </a:solidFill>
            </a:endParaRPr>
          </a:p>
        </p:txBody>
      </p:sp>
      <p:pic>
        <p:nvPicPr>
          <p:cNvPr id="10" name="Picture 10">
            <a:extLst>
              <a:ext uri="{FF2B5EF4-FFF2-40B4-BE49-F238E27FC236}">
                <a16:creationId xmlns:a16="http://schemas.microsoft.com/office/drawing/2014/main" id="{BAD879C4-A938-457C-AD98-1E5E2710D469}"/>
              </a:ext>
            </a:extLst>
          </p:cNvPr>
          <p:cNvPicPr>
            <a:picLocks noGrp="1" noChangeAspect="1"/>
          </p:cNvPicPr>
          <p:nvPr>
            <p:ph idx="1"/>
          </p:nvPr>
        </p:nvPicPr>
        <p:blipFill>
          <a:blip r:embed="rId3"/>
          <a:stretch>
            <a:fillRect/>
          </a:stretch>
        </p:blipFill>
        <p:spPr>
          <a:xfrm>
            <a:off x="66675" y="1876425"/>
            <a:ext cx="4581525" cy="2752725"/>
          </a:xfrm>
          <a:prstGeom prst="rect">
            <a:avLst/>
          </a:prstGeom>
        </p:spPr>
      </p:pic>
      <p:pic>
        <p:nvPicPr>
          <p:cNvPr id="12" name="Picture 12" descr="A screenshot of a cell phone&#10;&#10;Description generated with high confidence">
            <a:extLst>
              <a:ext uri="{FF2B5EF4-FFF2-40B4-BE49-F238E27FC236}">
                <a16:creationId xmlns:a16="http://schemas.microsoft.com/office/drawing/2014/main" id="{BCA300FE-7DEB-4827-9C6F-5247C65274F2}"/>
              </a:ext>
            </a:extLst>
          </p:cNvPr>
          <p:cNvPicPr>
            <a:picLocks noChangeAspect="1"/>
          </p:cNvPicPr>
          <p:nvPr/>
        </p:nvPicPr>
        <p:blipFill>
          <a:blip r:embed="rId4"/>
          <a:stretch>
            <a:fillRect/>
          </a:stretch>
        </p:blipFill>
        <p:spPr>
          <a:xfrm>
            <a:off x="4651038" y="3698469"/>
            <a:ext cx="4448512" cy="2684869"/>
          </a:xfrm>
          <a:prstGeom prst="rect">
            <a:avLst/>
          </a:prstGeom>
        </p:spPr>
      </p:pic>
    </p:spTree>
    <p:extLst>
      <p:ext uri="{BB962C8B-B14F-4D97-AF65-F5344CB8AC3E}">
        <p14:creationId xmlns:p14="http://schemas.microsoft.com/office/powerpoint/2010/main" val="321941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5724BF-C1DB-46A8-B26B-2CF327DC9995}"/>
              </a:ext>
            </a:extLst>
          </p:cNvPr>
          <p:cNvSpPr>
            <a:spLocks noGrp="1"/>
          </p:cNvSpPr>
          <p:nvPr>
            <p:ph type="title"/>
          </p:nvPr>
        </p:nvSpPr>
        <p:spPr/>
        <p:txBody>
          <a:bodyPr>
            <a:normAutofit/>
          </a:bodyPr>
          <a:lstStyle/>
          <a:p>
            <a:pPr algn="ctr"/>
            <a:r>
              <a:rPr lang="en-US" dirty="0">
                <a:solidFill>
                  <a:srgbClr val="C00000"/>
                </a:solidFill>
              </a:rPr>
              <a:t>Some insights into SMEs (3)</a:t>
            </a:r>
            <a:endParaRPr lang="el-GR" dirty="0">
              <a:solidFill>
                <a:srgbClr val="C00000"/>
              </a:solidFill>
            </a:endParaRPr>
          </a:p>
        </p:txBody>
      </p:sp>
      <p:pic>
        <p:nvPicPr>
          <p:cNvPr id="4" name="Content Placeholder 3">
            <a:extLst>
              <a:ext uri="{FF2B5EF4-FFF2-40B4-BE49-F238E27FC236}">
                <a16:creationId xmlns:a16="http://schemas.microsoft.com/office/drawing/2014/main" id="{FCE449B3-CBD6-4FBB-9D52-616AF5A2E2E3}"/>
              </a:ext>
            </a:extLst>
          </p:cNvPr>
          <p:cNvPicPr>
            <a:picLocks noGrp="1" noChangeAspect="1"/>
          </p:cNvPicPr>
          <p:nvPr>
            <p:ph idx="1"/>
          </p:nvPr>
        </p:nvPicPr>
        <p:blipFill>
          <a:blip r:embed="rId3"/>
          <a:stretch>
            <a:fillRect/>
          </a:stretch>
        </p:blipFill>
        <p:spPr>
          <a:xfrm>
            <a:off x="1604909" y="2170818"/>
            <a:ext cx="5950436" cy="3576592"/>
          </a:xfrm>
          <a:prstGeom prst="rect">
            <a:avLst/>
          </a:prstGeom>
        </p:spPr>
      </p:pic>
    </p:spTree>
    <p:extLst>
      <p:ext uri="{BB962C8B-B14F-4D97-AF65-F5344CB8AC3E}">
        <p14:creationId xmlns:p14="http://schemas.microsoft.com/office/powerpoint/2010/main" val="424677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348956"/>
            <a:ext cx="3358889" cy="5043424"/>
          </a:xfrm>
        </p:spPr>
        <p:txBody>
          <a:bodyPr/>
          <a:lstStyle/>
          <a:p>
            <a:r>
              <a:rPr lang="en-US" dirty="0"/>
              <a:t>Maria Sgourou</a:t>
            </a:r>
            <a:br>
              <a:rPr lang="en-US" dirty="0"/>
            </a:br>
            <a:br>
              <a:rPr lang="en-US" dirty="0"/>
            </a:br>
            <a:br>
              <a:rPr lang="en-US" dirty="0"/>
            </a:br>
            <a:r>
              <a:rPr lang="en-US" dirty="0" err="1"/>
              <a:t>Vilelmini</a:t>
            </a:r>
            <a:r>
              <a:rPr lang="en-US" dirty="0"/>
              <a:t> </a:t>
            </a:r>
            <a:r>
              <a:rPr lang="en-US" dirty="0" err="1"/>
              <a:t>Sosoni</a:t>
            </a:r>
            <a:endParaRPr lang="en-US" dirty="0"/>
          </a:p>
        </p:txBody>
      </p:sp>
      <p:pic>
        <p:nvPicPr>
          <p:cNvPr id="4" name="Θέση περιεχομένου 3">
            <a:extLst>
              <a:ext uri="{FF2B5EF4-FFF2-40B4-BE49-F238E27FC236}">
                <a16:creationId xmlns:a16="http://schemas.microsoft.com/office/drawing/2014/main" id="{99C99311-BAAF-44B0-B8E3-B0B31ED6F52B}"/>
              </a:ext>
            </a:extLst>
          </p:cNvPr>
          <p:cNvPicPr>
            <a:picLocks noGrp="1" noChangeAspect="1"/>
          </p:cNvPicPr>
          <p:nvPr>
            <p:ph idx="1"/>
          </p:nvPr>
        </p:nvPicPr>
        <p:blipFill>
          <a:blip r:embed="rId3"/>
          <a:stretch>
            <a:fillRect/>
          </a:stretch>
        </p:blipFill>
        <p:spPr>
          <a:xfrm>
            <a:off x="2961413" y="3892803"/>
            <a:ext cx="5553937" cy="2499577"/>
          </a:xfrm>
          <a:prstGeom prst="rect">
            <a:avLst/>
          </a:prstGeom>
          <a:ln>
            <a:noFill/>
          </a:ln>
          <a:effectLst>
            <a:outerShdw blurRad="292100" dist="139700" dir="2700000" algn="tl" rotWithShape="0">
              <a:srgbClr val="333333">
                <a:alpha val="65000"/>
              </a:srgbClr>
            </a:outerShdw>
          </a:effectLst>
        </p:spPr>
      </p:pic>
      <p:pic>
        <p:nvPicPr>
          <p:cNvPr id="5" name="Εικόνα 4">
            <a:extLst>
              <a:ext uri="{FF2B5EF4-FFF2-40B4-BE49-F238E27FC236}">
                <a16:creationId xmlns:a16="http://schemas.microsoft.com/office/drawing/2014/main" id="{F1D54454-D3D4-4C47-8BA5-E6F0ADB98648}"/>
              </a:ext>
            </a:extLst>
          </p:cNvPr>
          <p:cNvPicPr>
            <a:picLocks noChangeAspect="1"/>
          </p:cNvPicPr>
          <p:nvPr/>
        </p:nvPicPr>
        <p:blipFill>
          <a:blip r:embed="rId4"/>
          <a:stretch>
            <a:fillRect/>
          </a:stretch>
        </p:blipFill>
        <p:spPr>
          <a:xfrm>
            <a:off x="4308745" y="1348956"/>
            <a:ext cx="4206605" cy="25056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7279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5724BF-C1DB-46A8-B26B-2CF327DC9995}"/>
              </a:ext>
            </a:extLst>
          </p:cNvPr>
          <p:cNvSpPr>
            <a:spLocks noGrp="1"/>
          </p:cNvSpPr>
          <p:nvPr>
            <p:ph type="title"/>
          </p:nvPr>
        </p:nvSpPr>
        <p:spPr/>
        <p:txBody>
          <a:bodyPr>
            <a:normAutofit/>
          </a:bodyPr>
          <a:lstStyle/>
          <a:p>
            <a:pPr algn="ctr"/>
            <a:r>
              <a:rPr lang="en-US" dirty="0">
                <a:solidFill>
                  <a:srgbClr val="C00000"/>
                </a:solidFill>
              </a:rPr>
              <a:t>Some insights into SMEs (4)</a:t>
            </a:r>
            <a:endParaRPr lang="el-GR" dirty="0">
              <a:solidFill>
                <a:srgbClr val="C00000"/>
              </a:solidFill>
            </a:endParaRPr>
          </a:p>
        </p:txBody>
      </p:sp>
      <p:pic>
        <p:nvPicPr>
          <p:cNvPr id="5" name="Picture 5">
            <a:extLst>
              <a:ext uri="{FF2B5EF4-FFF2-40B4-BE49-F238E27FC236}">
                <a16:creationId xmlns:a16="http://schemas.microsoft.com/office/drawing/2014/main" id="{A1610230-0FB3-4378-A015-CDC6E5E8DF40}"/>
              </a:ext>
            </a:extLst>
          </p:cNvPr>
          <p:cNvPicPr>
            <a:picLocks noGrp="1" noChangeAspect="1"/>
          </p:cNvPicPr>
          <p:nvPr>
            <p:ph idx="1"/>
          </p:nvPr>
        </p:nvPicPr>
        <p:blipFill>
          <a:blip r:embed="rId3"/>
          <a:stretch>
            <a:fillRect/>
          </a:stretch>
        </p:blipFill>
        <p:spPr>
          <a:xfrm>
            <a:off x="76200" y="1981200"/>
            <a:ext cx="4581525" cy="2752725"/>
          </a:xfrm>
          <a:prstGeom prst="rect">
            <a:avLst/>
          </a:prstGeom>
        </p:spPr>
      </p:pic>
      <p:pic>
        <p:nvPicPr>
          <p:cNvPr id="13" name="Picture 13">
            <a:extLst>
              <a:ext uri="{FF2B5EF4-FFF2-40B4-BE49-F238E27FC236}">
                <a16:creationId xmlns:a16="http://schemas.microsoft.com/office/drawing/2014/main" id="{6F1FAEBF-BC2A-4255-8C36-7FC51DE43BC1}"/>
              </a:ext>
            </a:extLst>
          </p:cNvPr>
          <p:cNvPicPr>
            <a:picLocks noChangeAspect="1"/>
          </p:cNvPicPr>
          <p:nvPr/>
        </p:nvPicPr>
        <p:blipFill>
          <a:blip r:embed="rId4"/>
          <a:stretch>
            <a:fillRect/>
          </a:stretch>
        </p:blipFill>
        <p:spPr>
          <a:xfrm>
            <a:off x="4714875" y="3638550"/>
            <a:ext cx="4323906" cy="2614033"/>
          </a:xfrm>
          <a:prstGeom prst="rect">
            <a:avLst/>
          </a:prstGeom>
        </p:spPr>
      </p:pic>
    </p:spTree>
    <p:extLst>
      <p:ext uri="{BB962C8B-B14F-4D97-AF65-F5344CB8AC3E}">
        <p14:creationId xmlns:p14="http://schemas.microsoft.com/office/powerpoint/2010/main" val="10097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5724BF-C1DB-46A8-B26B-2CF327DC9995}"/>
              </a:ext>
            </a:extLst>
          </p:cNvPr>
          <p:cNvSpPr>
            <a:spLocks noGrp="1"/>
          </p:cNvSpPr>
          <p:nvPr>
            <p:ph type="title"/>
          </p:nvPr>
        </p:nvSpPr>
        <p:spPr/>
        <p:txBody>
          <a:bodyPr>
            <a:normAutofit/>
          </a:bodyPr>
          <a:lstStyle/>
          <a:p>
            <a:pPr algn="ctr"/>
            <a:r>
              <a:rPr lang="en-US" dirty="0">
                <a:solidFill>
                  <a:srgbClr val="C00000"/>
                </a:solidFill>
              </a:rPr>
              <a:t>Some insights into SMEs (5)</a:t>
            </a:r>
            <a:endParaRPr lang="el-GR" dirty="0">
              <a:solidFill>
                <a:srgbClr val="C00000"/>
              </a:solidFill>
            </a:endParaRPr>
          </a:p>
        </p:txBody>
      </p:sp>
      <p:pic>
        <p:nvPicPr>
          <p:cNvPr id="6" name="Picture 7" descr="A screenshot of a cell phone&#10;&#10;Description generated with very high confidence">
            <a:extLst>
              <a:ext uri="{FF2B5EF4-FFF2-40B4-BE49-F238E27FC236}">
                <a16:creationId xmlns:a16="http://schemas.microsoft.com/office/drawing/2014/main" id="{68342170-BAFF-4591-A454-0890DD652DDF}"/>
              </a:ext>
            </a:extLst>
          </p:cNvPr>
          <p:cNvPicPr>
            <a:picLocks noGrp="1" noChangeAspect="1"/>
          </p:cNvPicPr>
          <p:nvPr>
            <p:ph idx="1"/>
          </p:nvPr>
        </p:nvPicPr>
        <p:blipFill>
          <a:blip r:embed="rId3"/>
          <a:stretch>
            <a:fillRect/>
          </a:stretch>
        </p:blipFill>
        <p:spPr>
          <a:xfrm>
            <a:off x="88611" y="1964459"/>
            <a:ext cx="4581525" cy="2752725"/>
          </a:xfrm>
          <a:prstGeom prst="rect">
            <a:avLst/>
          </a:prstGeom>
        </p:spPr>
      </p:pic>
      <p:pic>
        <p:nvPicPr>
          <p:cNvPr id="9" name="Picture 9">
            <a:extLst>
              <a:ext uri="{FF2B5EF4-FFF2-40B4-BE49-F238E27FC236}">
                <a16:creationId xmlns:a16="http://schemas.microsoft.com/office/drawing/2014/main" id="{CF48DB56-A90C-4693-A249-D4289C5CEFED}"/>
              </a:ext>
            </a:extLst>
          </p:cNvPr>
          <p:cNvPicPr>
            <a:picLocks noChangeAspect="1"/>
          </p:cNvPicPr>
          <p:nvPr/>
        </p:nvPicPr>
        <p:blipFill>
          <a:blip r:embed="rId4"/>
          <a:stretch>
            <a:fillRect/>
          </a:stretch>
        </p:blipFill>
        <p:spPr>
          <a:xfrm>
            <a:off x="4738256" y="3752849"/>
            <a:ext cx="4366058" cy="2640916"/>
          </a:xfrm>
          <a:prstGeom prst="rect">
            <a:avLst/>
          </a:prstGeom>
        </p:spPr>
      </p:pic>
    </p:spTree>
    <p:extLst>
      <p:ext uri="{BB962C8B-B14F-4D97-AF65-F5344CB8AC3E}">
        <p14:creationId xmlns:p14="http://schemas.microsoft.com/office/powerpoint/2010/main" val="22271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D643FE-8A67-4B7C-8747-90F2E2981FB8}"/>
              </a:ext>
            </a:extLst>
          </p:cNvPr>
          <p:cNvSpPr>
            <a:spLocks noGrp="1"/>
          </p:cNvSpPr>
          <p:nvPr>
            <p:ph type="title"/>
          </p:nvPr>
        </p:nvSpPr>
        <p:spPr/>
        <p:txBody>
          <a:bodyPr>
            <a:normAutofit/>
          </a:bodyPr>
          <a:lstStyle/>
          <a:p>
            <a:r>
              <a:rPr lang="en-US" dirty="0">
                <a:solidFill>
                  <a:srgbClr val="C00000"/>
                </a:solidFill>
              </a:rPr>
              <a:t>Digital marketing and LSPs (1)</a:t>
            </a:r>
          </a:p>
        </p:txBody>
      </p:sp>
      <p:pic>
        <p:nvPicPr>
          <p:cNvPr id="7" name="Picture 7">
            <a:extLst>
              <a:ext uri="{FF2B5EF4-FFF2-40B4-BE49-F238E27FC236}">
                <a16:creationId xmlns:a16="http://schemas.microsoft.com/office/drawing/2014/main" id="{2FDAAB3E-488E-4AF2-BD0D-FBFEDC98B99F}"/>
              </a:ext>
            </a:extLst>
          </p:cNvPr>
          <p:cNvPicPr>
            <a:picLocks noGrp="1" noChangeAspect="1"/>
          </p:cNvPicPr>
          <p:nvPr>
            <p:ph idx="1"/>
          </p:nvPr>
        </p:nvPicPr>
        <p:blipFill>
          <a:blip r:embed="rId3"/>
          <a:stretch>
            <a:fillRect/>
          </a:stretch>
        </p:blipFill>
        <p:spPr>
          <a:xfrm>
            <a:off x="1156726" y="2319728"/>
            <a:ext cx="6695049" cy="4019160"/>
          </a:xfrm>
          <a:prstGeom prst="rect">
            <a:avLst/>
          </a:prstGeom>
        </p:spPr>
      </p:pic>
    </p:spTree>
    <p:extLst>
      <p:ext uri="{BB962C8B-B14F-4D97-AF65-F5344CB8AC3E}">
        <p14:creationId xmlns:p14="http://schemas.microsoft.com/office/powerpoint/2010/main" val="150399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D643FE-8A67-4B7C-8747-90F2E2981FB8}"/>
              </a:ext>
            </a:extLst>
          </p:cNvPr>
          <p:cNvSpPr>
            <a:spLocks noGrp="1"/>
          </p:cNvSpPr>
          <p:nvPr>
            <p:ph type="title"/>
          </p:nvPr>
        </p:nvSpPr>
        <p:spPr/>
        <p:txBody>
          <a:bodyPr>
            <a:normAutofit/>
          </a:bodyPr>
          <a:lstStyle/>
          <a:p>
            <a:r>
              <a:rPr lang="en-US" dirty="0">
                <a:solidFill>
                  <a:srgbClr val="C00000"/>
                </a:solidFill>
              </a:rPr>
              <a:t>Digital marketing and LSPs (2)</a:t>
            </a:r>
          </a:p>
        </p:txBody>
      </p:sp>
      <p:pic>
        <p:nvPicPr>
          <p:cNvPr id="4" name="Picture 4" descr="A close up of a device&#10;&#10;Description generated with high confidence">
            <a:extLst>
              <a:ext uri="{FF2B5EF4-FFF2-40B4-BE49-F238E27FC236}">
                <a16:creationId xmlns:a16="http://schemas.microsoft.com/office/drawing/2014/main" id="{D42D9E07-818F-4A8C-8B38-D55AD1271B53}"/>
              </a:ext>
            </a:extLst>
          </p:cNvPr>
          <p:cNvPicPr>
            <a:picLocks noGrp="1" noChangeAspect="1"/>
          </p:cNvPicPr>
          <p:nvPr>
            <p:ph idx="1"/>
          </p:nvPr>
        </p:nvPicPr>
        <p:blipFill>
          <a:blip r:embed="rId3"/>
          <a:stretch>
            <a:fillRect/>
          </a:stretch>
        </p:blipFill>
        <p:spPr>
          <a:xfrm>
            <a:off x="70427" y="2019300"/>
            <a:ext cx="4434190" cy="2662793"/>
          </a:xfrm>
          <a:prstGeom prst="rect">
            <a:avLst/>
          </a:prstGeom>
        </p:spPr>
      </p:pic>
      <p:pic>
        <p:nvPicPr>
          <p:cNvPr id="9" name="Picture 9" descr="A close up of a device&#10;&#10;Description generated with high confidence">
            <a:extLst>
              <a:ext uri="{FF2B5EF4-FFF2-40B4-BE49-F238E27FC236}">
                <a16:creationId xmlns:a16="http://schemas.microsoft.com/office/drawing/2014/main" id="{001C1AC0-60D8-4995-87F8-C5FBF6210190}"/>
              </a:ext>
            </a:extLst>
          </p:cNvPr>
          <p:cNvPicPr>
            <a:picLocks noChangeAspect="1"/>
          </p:cNvPicPr>
          <p:nvPr/>
        </p:nvPicPr>
        <p:blipFill>
          <a:blip r:embed="rId4"/>
          <a:stretch>
            <a:fillRect/>
          </a:stretch>
        </p:blipFill>
        <p:spPr>
          <a:xfrm>
            <a:off x="4618182" y="3752850"/>
            <a:ext cx="4409414" cy="2669619"/>
          </a:xfrm>
          <a:prstGeom prst="rect">
            <a:avLst/>
          </a:prstGeom>
        </p:spPr>
      </p:pic>
    </p:spTree>
    <p:extLst>
      <p:ext uri="{BB962C8B-B14F-4D97-AF65-F5344CB8AC3E}">
        <p14:creationId xmlns:p14="http://schemas.microsoft.com/office/powerpoint/2010/main" val="172325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D643FE-8A67-4B7C-8747-90F2E2981FB8}"/>
              </a:ext>
            </a:extLst>
          </p:cNvPr>
          <p:cNvSpPr>
            <a:spLocks noGrp="1"/>
          </p:cNvSpPr>
          <p:nvPr>
            <p:ph type="title"/>
          </p:nvPr>
        </p:nvSpPr>
        <p:spPr/>
        <p:txBody>
          <a:bodyPr>
            <a:normAutofit fontScale="90000"/>
          </a:bodyPr>
          <a:lstStyle/>
          <a:p>
            <a:r>
              <a:rPr lang="en-US" dirty="0">
                <a:solidFill>
                  <a:srgbClr val="C00000"/>
                </a:solidFill>
              </a:rPr>
              <a:t>Digital marketing and Translators (1)</a:t>
            </a:r>
          </a:p>
        </p:txBody>
      </p:sp>
      <p:pic>
        <p:nvPicPr>
          <p:cNvPr id="3" name="Picture 3">
            <a:extLst>
              <a:ext uri="{FF2B5EF4-FFF2-40B4-BE49-F238E27FC236}">
                <a16:creationId xmlns:a16="http://schemas.microsoft.com/office/drawing/2014/main" id="{FD7CC83D-9B94-4191-937F-58F115C8ABC9}"/>
              </a:ext>
            </a:extLst>
          </p:cNvPr>
          <p:cNvPicPr>
            <a:picLocks noGrp="1" noChangeAspect="1"/>
          </p:cNvPicPr>
          <p:nvPr>
            <p:ph idx="1"/>
          </p:nvPr>
        </p:nvPicPr>
        <p:blipFill>
          <a:blip r:embed="rId3"/>
          <a:stretch>
            <a:fillRect/>
          </a:stretch>
        </p:blipFill>
        <p:spPr>
          <a:xfrm>
            <a:off x="4448175" y="3581400"/>
            <a:ext cx="4647240" cy="2790087"/>
          </a:xfrm>
          <a:prstGeom prst="rect">
            <a:avLst/>
          </a:prstGeom>
        </p:spPr>
      </p:pic>
      <p:pic>
        <p:nvPicPr>
          <p:cNvPr id="6" name="Picture 6">
            <a:extLst>
              <a:ext uri="{FF2B5EF4-FFF2-40B4-BE49-F238E27FC236}">
                <a16:creationId xmlns:a16="http://schemas.microsoft.com/office/drawing/2014/main" id="{A2E11C5E-69CC-4BB2-9D4E-B9F1A459653C}"/>
              </a:ext>
            </a:extLst>
          </p:cNvPr>
          <p:cNvPicPr>
            <a:picLocks noChangeAspect="1"/>
          </p:cNvPicPr>
          <p:nvPr/>
        </p:nvPicPr>
        <p:blipFill>
          <a:blip r:embed="rId4"/>
          <a:stretch>
            <a:fillRect/>
          </a:stretch>
        </p:blipFill>
        <p:spPr>
          <a:xfrm>
            <a:off x="0" y="2000250"/>
            <a:ext cx="4414897" cy="2781338"/>
          </a:xfrm>
          <a:prstGeom prst="rect">
            <a:avLst/>
          </a:prstGeom>
        </p:spPr>
      </p:pic>
    </p:spTree>
    <p:extLst>
      <p:ext uri="{BB962C8B-B14F-4D97-AF65-F5344CB8AC3E}">
        <p14:creationId xmlns:p14="http://schemas.microsoft.com/office/powerpoint/2010/main" val="24356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D643FE-8A67-4B7C-8747-90F2E2981FB8}"/>
              </a:ext>
            </a:extLst>
          </p:cNvPr>
          <p:cNvSpPr>
            <a:spLocks noGrp="1"/>
          </p:cNvSpPr>
          <p:nvPr>
            <p:ph type="title"/>
          </p:nvPr>
        </p:nvSpPr>
        <p:spPr/>
        <p:txBody>
          <a:bodyPr>
            <a:normAutofit fontScale="90000"/>
          </a:bodyPr>
          <a:lstStyle/>
          <a:p>
            <a:r>
              <a:rPr lang="en-US" dirty="0">
                <a:solidFill>
                  <a:srgbClr val="C00000"/>
                </a:solidFill>
              </a:rPr>
              <a:t>Digital marketing and Translators (2)</a:t>
            </a:r>
          </a:p>
        </p:txBody>
      </p:sp>
      <p:pic>
        <p:nvPicPr>
          <p:cNvPr id="9" name="Picture 9" descr="A screenshot of a cell phone&#10;&#10;Description generated with high confidence">
            <a:extLst>
              <a:ext uri="{FF2B5EF4-FFF2-40B4-BE49-F238E27FC236}">
                <a16:creationId xmlns:a16="http://schemas.microsoft.com/office/drawing/2014/main" id="{99EFFBCC-85DA-433E-BCEB-B8B73D00A4BD}"/>
              </a:ext>
            </a:extLst>
          </p:cNvPr>
          <p:cNvPicPr>
            <a:picLocks noChangeAspect="1"/>
          </p:cNvPicPr>
          <p:nvPr/>
        </p:nvPicPr>
        <p:blipFill>
          <a:blip r:embed="rId3"/>
          <a:stretch>
            <a:fillRect/>
          </a:stretch>
        </p:blipFill>
        <p:spPr>
          <a:xfrm>
            <a:off x="49945" y="2008627"/>
            <a:ext cx="4522055" cy="2729628"/>
          </a:xfrm>
          <a:prstGeom prst="rect">
            <a:avLst/>
          </a:prstGeom>
        </p:spPr>
      </p:pic>
      <p:pic>
        <p:nvPicPr>
          <p:cNvPr id="4" name="Content Placeholder 3">
            <a:extLst>
              <a:ext uri="{FF2B5EF4-FFF2-40B4-BE49-F238E27FC236}">
                <a16:creationId xmlns:a16="http://schemas.microsoft.com/office/drawing/2014/main" id="{0E100A71-0669-47E2-8F59-8A29CA9EADDA}"/>
              </a:ext>
            </a:extLst>
          </p:cNvPr>
          <p:cNvPicPr>
            <a:picLocks noGrp="1" noChangeAspect="1"/>
          </p:cNvPicPr>
          <p:nvPr>
            <p:ph idx="1"/>
          </p:nvPr>
        </p:nvPicPr>
        <p:blipFill>
          <a:blip r:embed="rId4"/>
          <a:stretch>
            <a:fillRect/>
          </a:stretch>
        </p:blipFill>
        <p:spPr>
          <a:xfrm>
            <a:off x="4625719" y="3710834"/>
            <a:ext cx="4434200" cy="2662257"/>
          </a:xfrm>
          <a:prstGeom prst="rect">
            <a:avLst/>
          </a:prstGeom>
        </p:spPr>
      </p:pic>
    </p:spTree>
    <p:extLst>
      <p:ext uri="{BB962C8B-B14F-4D97-AF65-F5344CB8AC3E}">
        <p14:creationId xmlns:p14="http://schemas.microsoft.com/office/powerpoint/2010/main" val="345912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Θέση περιεχομένου 4">
            <a:extLst>
              <a:ext uri="{FF2B5EF4-FFF2-40B4-BE49-F238E27FC236}">
                <a16:creationId xmlns:a16="http://schemas.microsoft.com/office/drawing/2014/main" id="{251B289D-C4B2-46C7-A070-245654A92BD0}"/>
              </a:ext>
            </a:extLst>
          </p:cNvPr>
          <p:cNvPicPr>
            <a:picLocks noChangeAspect="1"/>
          </p:cNvPicPr>
          <p:nvPr/>
        </p:nvPicPr>
        <p:blipFill rotWithShape="1">
          <a:blip r:embed="rId3"/>
          <a:srcRect l="6666" r="1699" b="-2"/>
          <a:stretch/>
        </p:blipFill>
        <p:spPr>
          <a:xfrm>
            <a:off x="3840163" y="1799816"/>
            <a:ext cx="4675187" cy="4377147"/>
          </a:xfrm>
          <a:prstGeom prst="rect">
            <a:avLst/>
          </a:prstGeom>
        </p:spPr>
      </p:pic>
      <p:sp>
        <p:nvSpPr>
          <p:cNvPr id="2" name="Τίτλος 1">
            <a:extLst>
              <a:ext uri="{FF2B5EF4-FFF2-40B4-BE49-F238E27FC236}">
                <a16:creationId xmlns:a16="http://schemas.microsoft.com/office/drawing/2014/main" id="{FBC814ED-3535-41E5-9893-2FD9CC64B2F5}"/>
              </a:ext>
            </a:extLst>
          </p:cNvPr>
          <p:cNvSpPr>
            <a:spLocks noGrp="1"/>
          </p:cNvSpPr>
          <p:nvPr>
            <p:ph type="title"/>
          </p:nvPr>
        </p:nvSpPr>
        <p:spPr>
          <a:xfrm>
            <a:off x="514516" y="731838"/>
            <a:ext cx="8000834" cy="1211150"/>
          </a:xfrm>
        </p:spPr>
        <p:txBody>
          <a:bodyPr>
            <a:normAutofit/>
          </a:bodyPr>
          <a:lstStyle/>
          <a:p>
            <a:r>
              <a:rPr lang="en-US" b="1" dirty="0">
                <a:solidFill>
                  <a:srgbClr val="C00000"/>
                </a:solidFill>
              </a:rPr>
              <a:t>A new trend </a:t>
            </a:r>
            <a:endParaRPr lang="el-GR" b="1"/>
          </a:p>
        </p:txBody>
      </p:sp>
      <p:sp>
        <p:nvSpPr>
          <p:cNvPr id="10" name="Content Placeholder 9"/>
          <p:cNvSpPr>
            <a:spLocks noGrp="1"/>
          </p:cNvSpPr>
          <p:nvPr>
            <p:ph idx="1"/>
          </p:nvPr>
        </p:nvSpPr>
        <p:spPr>
          <a:xfrm>
            <a:off x="628650" y="1825625"/>
            <a:ext cx="3079379" cy="4351338"/>
          </a:xfrm>
        </p:spPr>
        <p:txBody>
          <a:bodyPr vert="horz" lIns="91440" tIns="45720" rIns="91440" bIns="45720" rtlCol="0" anchor="t">
            <a:normAutofit fontScale="92500" lnSpcReduction="20000"/>
          </a:bodyPr>
          <a:lstStyle/>
          <a:p>
            <a:r>
              <a:rPr lang="en-GB" sz="2400" dirty="0">
                <a:solidFill>
                  <a:srgbClr val="C00000"/>
                </a:solidFill>
              </a:rPr>
              <a:t>Multilingual digital content creation </a:t>
            </a:r>
            <a:r>
              <a:rPr lang="en-US" sz="2400" dirty="0">
                <a:solidFill>
                  <a:srgbClr val="C00000"/>
                </a:solidFill>
              </a:rPr>
              <a:t>is becoming mainstream</a:t>
            </a:r>
          </a:p>
          <a:p>
            <a:r>
              <a:rPr lang="en-US" sz="2400" dirty="0">
                <a:solidFill>
                  <a:srgbClr val="C00000"/>
                </a:solidFill>
              </a:rPr>
              <a:t>A new job profile emerges at the intersection of marketing and translation</a:t>
            </a:r>
          </a:p>
          <a:p>
            <a:r>
              <a:rPr lang="en-US" sz="2400" dirty="0">
                <a:solidFill>
                  <a:srgbClr val="C00000"/>
                </a:solidFill>
              </a:rPr>
              <a:t>LSPs appear to have identified the opportunity, but do not always assign the job to translators</a:t>
            </a:r>
          </a:p>
          <a:p>
            <a:r>
              <a:rPr lang="en-US" sz="2400" dirty="0">
                <a:solidFill>
                  <a:srgbClr val="C00000"/>
                </a:solidFill>
              </a:rPr>
              <a:t>Translators are lagging behind</a:t>
            </a:r>
          </a:p>
          <a:p>
            <a:endParaRPr lang="en-US" sz="2400" dirty="0">
              <a:solidFill>
                <a:srgbClr val="C00000"/>
              </a:solidFill>
            </a:endParaRPr>
          </a:p>
        </p:txBody>
      </p:sp>
    </p:spTree>
    <p:extLst>
      <p:ext uri="{BB962C8B-B14F-4D97-AF65-F5344CB8AC3E}">
        <p14:creationId xmlns:p14="http://schemas.microsoft.com/office/powerpoint/2010/main" val="534477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C4EB69-F281-4199-AFEB-0A4FA5AAFDC8}"/>
              </a:ext>
            </a:extLst>
          </p:cNvPr>
          <p:cNvSpPr>
            <a:spLocks noGrp="1"/>
          </p:cNvSpPr>
          <p:nvPr>
            <p:ph type="title"/>
          </p:nvPr>
        </p:nvSpPr>
        <p:spPr/>
        <p:txBody>
          <a:bodyPr/>
          <a:lstStyle/>
          <a:p>
            <a:pPr algn="ctr"/>
            <a:r>
              <a:rPr lang="en-US" b="1" dirty="0">
                <a:solidFill>
                  <a:srgbClr val="C00000"/>
                </a:solidFill>
              </a:rPr>
              <a:t>Pros and cons </a:t>
            </a:r>
            <a:endParaRPr lang="el-GR" b="1" dirty="0">
              <a:solidFill>
                <a:srgbClr val="C00000"/>
              </a:solidFill>
            </a:endParaRPr>
          </a:p>
        </p:txBody>
      </p:sp>
      <p:graphicFrame>
        <p:nvGraphicFramePr>
          <p:cNvPr id="4" name="Diagram 4">
            <a:extLst>
              <a:ext uri="{FF2B5EF4-FFF2-40B4-BE49-F238E27FC236}">
                <a16:creationId xmlns:a16="http://schemas.microsoft.com/office/drawing/2014/main" id="{FDB5303D-4497-466A-814F-A4DFD6049166}"/>
              </a:ext>
            </a:extLst>
          </p:cNvPr>
          <p:cNvGraphicFramePr>
            <a:graphicFrameLocks noGrp="1"/>
          </p:cNvGraphicFramePr>
          <p:nvPr>
            <p:ph idx="1"/>
            <p:extLst>
              <p:ext uri="{D42A27DB-BD31-4B8C-83A1-F6EECF244321}">
                <p14:modId xmlns:p14="http://schemas.microsoft.com/office/powerpoint/2010/main" val="1415090995"/>
              </p:ext>
            </p:extLst>
          </p:nvPr>
        </p:nvGraphicFramePr>
        <p:xfrm>
          <a:off x="439319" y="1901758"/>
          <a:ext cx="8076031" cy="4346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213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graphicEl>
                                              <a:dgm id="{C7B25283-E780-4487-87EE-C297C469D5E7}"/>
                                            </p:graphicEl>
                                          </p:spTgt>
                                        </p:tgtEl>
                                        <p:attrNameLst>
                                          <p:attrName>style.visibility</p:attrName>
                                        </p:attrNameLst>
                                      </p:cBhvr>
                                      <p:to>
                                        <p:strVal val="visible"/>
                                      </p:to>
                                    </p:set>
                                    <p:animEffect transition="in" filter="randombar(horizontal)">
                                      <p:cBhvr>
                                        <p:cTn id="7" dur="500"/>
                                        <p:tgtEl>
                                          <p:spTgt spid="4">
                                            <p:graphicEl>
                                              <a:dgm id="{C7B25283-E780-4487-87EE-C297C469D5E7}"/>
                                            </p:graphicEl>
                                          </p:spTgt>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4">
                                            <p:graphicEl>
                                              <a:dgm id="{969D4C16-0321-49D2-8E5E-9FF24ED7D1CF}"/>
                                            </p:graphicEl>
                                          </p:spTgt>
                                        </p:tgtEl>
                                        <p:attrNameLst>
                                          <p:attrName>style.visibility</p:attrName>
                                        </p:attrNameLst>
                                      </p:cBhvr>
                                      <p:to>
                                        <p:strVal val="visible"/>
                                      </p:to>
                                    </p:set>
                                    <p:animEffect transition="in" filter="randombar(horizontal)">
                                      <p:cBhvr>
                                        <p:cTn id="10" dur="500"/>
                                        <p:tgtEl>
                                          <p:spTgt spid="4">
                                            <p:graphicEl>
                                              <a:dgm id="{969D4C16-0321-49D2-8E5E-9FF24ED7D1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Sub>
          <a:bldDgm/>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Θέση περιεχομένου 4">
            <a:extLst>
              <a:ext uri="{FF2B5EF4-FFF2-40B4-BE49-F238E27FC236}">
                <a16:creationId xmlns:a16="http://schemas.microsoft.com/office/drawing/2014/main" id="{B5A01BF9-3742-491A-BCC6-B6BBA16385D5}"/>
              </a:ext>
            </a:extLst>
          </p:cNvPr>
          <p:cNvPicPr>
            <a:picLocks noChangeAspect="1"/>
          </p:cNvPicPr>
          <p:nvPr/>
        </p:nvPicPr>
        <p:blipFill rotWithShape="1">
          <a:blip r:embed="rId3"/>
          <a:srcRect l="522" r="7843" b="-2"/>
          <a:stretch/>
        </p:blipFill>
        <p:spPr>
          <a:xfrm>
            <a:off x="3840480" y="1904281"/>
            <a:ext cx="4674870" cy="4272681"/>
          </a:xfrm>
          <a:prstGeom prst="rect">
            <a:avLst/>
          </a:prstGeom>
        </p:spPr>
      </p:pic>
      <p:sp>
        <p:nvSpPr>
          <p:cNvPr id="2" name="Τίτλος 1">
            <a:extLst>
              <a:ext uri="{FF2B5EF4-FFF2-40B4-BE49-F238E27FC236}">
                <a16:creationId xmlns:a16="http://schemas.microsoft.com/office/drawing/2014/main" id="{94BD4FB4-8A10-4E79-820F-2481E032E33A}"/>
              </a:ext>
            </a:extLst>
          </p:cNvPr>
          <p:cNvSpPr>
            <a:spLocks noGrp="1"/>
          </p:cNvSpPr>
          <p:nvPr>
            <p:ph type="title"/>
          </p:nvPr>
        </p:nvSpPr>
        <p:spPr>
          <a:xfrm>
            <a:off x="352425" y="549328"/>
            <a:ext cx="8162925" cy="1150163"/>
          </a:xfrm>
        </p:spPr>
        <p:txBody>
          <a:bodyPr>
            <a:normAutofit fontScale="90000"/>
          </a:bodyPr>
          <a:lstStyle/>
          <a:p>
            <a:br>
              <a:rPr lang="en-US" dirty="0">
                <a:latin typeface="+mj-ea"/>
                <a:cs typeface="+mj-ea"/>
              </a:rPr>
            </a:br>
            <a:r>
              <a:rPr lang="en-US" b="1" dirty="0">
                <a:solidFill>
                  <a:srgbClr val="C00000"/>
                </a:solidFill>
              </a:rPr>
              <a:t>How to...</a:t>
            </a:r>
            <a:endParaRPr lang="el-GR" b="1" dirty="0">
              <a:solidFill>
                <a:srgbClr val="C00000"/>
              </a:solidFill>
              <a:cs typeface="Calibri Light"/>
            </a:endParaRPr>
          </a:p>
        </p:txBody>
      </p:sp>
      <p:sp>
        <p:nvSpPr>
          <p:cNvPr id="10" name="Content Placeholder 9"/>
          <p:cNvSpPr>
            <a:spLocks noGrp="1"/>
          </p:cNvSpPr>
          <p:nvPr>
            <p:ph idx="1"/>
          </p:nvPr>
        </p:nvSpPr>
        <p:spPr>
          <a:xfrm>
            <a:off x="123825" y="1699491"/>
            <a:ext cx="3671333" cy="4969164"/>
          </a:xfrm>
        </p:spPr>
        <p:txBody>
          <a:bodyPr vert="horz" lIns="91440" tIns="45720" rIns="91440" bIns="45720" rtlCol="0" anchor="t">
            <a:noAutofit/>
          </a:bodyPr>
          <a:lstStyle/>
          <a:p>
            <a:r>
              <a:rPr lang="en-US" sz="1800" dirty="0"/>
              <a:t>LSPs and translators should work together to respond to this trend </a:t>
            </a:r>
          </a:p>
          <a:p>
            <a:pPr marL="342900" indent="-342900">
              <a:buAutoNum type="arabicPeriod"/>
            </a:pPr>
            <a:r>
              <a:rPr lang="en-US" sz="1800" dirty="0"/>
              <a:t>Specialize in digital marketing</a:t>
            </a:r>
            <a:endParaRPr lang="en-US" sz="1800" dirty="0">
              <a:cs typeface="Calibri"/>
            </a:endParaRPr>
          </a:p>
          <a:p>
            <a:pPr marL="342900" indent="-342900">
              <a:buAutoNum type="arabicPeriod"/>
            </a:pPr>
            <a:r>
              <a:rPr lang="en-US" sz="1800" dirty="0"/>
              <a:t>Make their services visible</a:t>
            </a:r>
            <a:endParaRPr lang="en-US" sz="1800" dirty="0">
              <a:cs typeface="Calibri"/>
            </a:endParaRPr>
          </a:p>
          <a:p>
            <a:pPr marL="342900" indent="-342900">
              <a:buAutoNum type="arabicPeriod"/>
            </a:pPr>
            <a:r>
              <a:rPr lang="en-US" sz="1800" dirty="0"/>
              <a:t>Train their clients on the importance of digital marketing and their</a:t>
            </a:r>
            <a:r>
              <a:rPr lang="el-GR" sz="1800" dirty="0"/>
              <a:t> </a:t>
            </a:r>
            <a:r>
              <a:rPr lang="en-GB" sz="1800" dirty="0"/>
              <a:t>expertise as multilingual digital copy creators</a:t>
            </a:r>
          </a:p>
          <a:p>
            <a:r>
              <a:rPr lang="en-US" sz="1800" dirty="0"/>
              <a:t>Training institutions need to:</a:t>
            </a:r>
          </a:p>
          <a:p>
            <a:pPr marL="342900" indent="-342900">
              <a:buAutoNum type="arabicPeriod"/>
            </a:pPr>
            <a:r>
              <a:rPr lang="en-US" sz="1800" dirty="0"/>
              <a:t>Take stock., adapt and offer new modules (e.g. </a:t>
            </a:r>
            <a:r>
              <a:rPr lang="en-US" sz="1800" dirty="0" err="1"/>
              <a:t>transcreation</a:t>
            </a:r>
            <a:r>
              <a:rPr lang="en-US" sz="1800" dirty="0"/>
              <a:t>, digital marketing) </a:t>
            </a:r>
          </a:p>
          <a:p>
            <a:pPr marL="342900" indent="-342900">
              <a:buAutoNum type="arabicPeriod"/>
            </a:pPr>
            <a:r>
              <a:rPr lang="en-US" sz="1800" dirty="0"/>
              <a:t>Offer webinars, seminars and short courses</a:t>
            </a:r>
            <a:endParaRPr lang="en-US" sz="1800" dirty="0">
              <a:cs typeface="Calibri"/>
            </a:endParaRPr>
          </a:p>
          <a:p>
            <a:pPr marL="342900" indent="-342900">
              <a:buAutoNum type="arabicPeriod"/>
            </a:pPr>
            <a:r>
              <a:rPr lang="en-US" sz="1800" dirty="0">
                <a:cs typeface="Calibri"/>
              </a:rPr>
              <a:t>Collaborate with LSPs to optimally deliver this training</a:t>
            </a:r>
          </a:p>
          <a:p>
            <a:endParaRPr lang="en-US" dirty="0">
              <a:cs typeface="Calibri"/>
            </a:endParaRPr>
          </a:p>
        </p:txBody>
      </p:sp>
    </p:spTree>
    <p:extLst>
      <p:ext uri="{BB962C8B-B14F-4D97-AF65-F5344CB8AC3E}">
        <p14:creationId xmlns:p14="http://schemas.microsoft.com/office/powerpoint/2010/main" val="3532751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AB64C1-2D46-4656-A899-B22AE3289CA6}"/>
              </a:ext>
            </a:extLst>
          </p:cNvPr>
          <p:cNvSpPr>
            <a:spLocks noGrp="1"/>
          </p:cNvSpPr>
          <p:nvPr>
            <p:ph type="title"/>
          </p:nvPr>
        </p:nvSpPr>
        <p:spPr>
          <a:xfrm>
            <a:off x="628650" y="923925"/>
            <a:ext cx="7886700" cy="1325563"/>
          </a:xfrm>
        </p:spPr>
        <p:txBody>
          <a:bodyPr/>
          <a:lstStyle/>
          <a:p>
            <a:pPr algn="ctr"/>
            <a:r>
              <a:rPr lang="en-US" b="1" dirty="0">
                <a:solidFill>
                  <a:srgbClr val="C00000"/>
                </a:solidFill>
              </a:rPr>
              <a:t>Spread the word!</a:t>
            </a:r>
            <a:endParaRPr lang="el-GR" b="1" dirty="0">
              <a:solidFill>
                <a:srgbClr val="C00000"/>
              </a:solidFill>
            </a:endParaRPr>
          </a:p>
        </p:txBody>
      </p:sp>
      <p:pic>
        <p:nvPicPr>
          <p:cNvPr id="8" name="Picture 8" descr="A picture containing room&#10;&#10;Description generated with high confidence">
            <a:extLst>
              <a:ext uri="{FF2B5EF4-FFF2-40B4-BE49-F238E27FC236}">
                <a16:creationId xmlns:a16="http://schemas.microsoft.com/office/drawing/2014/main" id="{72BE0F1D-D1CF-4463-8962-3DAC2A9985D2}"/>
              </a:ext>
            </a:extLst>
          </p:cNvPr>
          <p:cNvPicPr>
            <a:picLocks noGrp="1" noChangeAspect="1"/>
          </p:cNvPicPr>
          <p:nvPr>
            <p:ph sz="half" idx="1"/>
          </p:nvPr>
        </p:nvPicPr>
        <p:blipFill>
          <a:blip r:embed="rId3"/>
          <a:stretch>
            <a:fillRect/>
          </a:stretch>
        </p:blipFill>
        <p:spPr>
          <a:xfrm>
            <a:off x="628650" y="2279650"/>
            <a:ext cx="3886200" cy="3886200"/>
          </a:xfrm>
          <a:prstGeom prst="rect">
            <a:avLst/>
          </a:prstGeom>
        </p:spPr>
      </p:pic>
      <p:sp>
        <p:nvSpPr>
          <p:cNvPr id="7" name="Content Placeholder 6">
            <a:extLst>
              <a:ext uri="{FF2B5EF4-FFF2-40B4-BE49-F238E27FC236}">
                <a16:creationId xmlns:a16="http://schemas.microsoft.com/office/drawing/2014/main" id="{155D9BA3-50B7-45BA-9D2D-D82DF4CD45EC}"/>
              </a:ext>
            </a:extLst>
          </p:cNvPr>
          <p:cNvSpPr>
            <a:spLocks noGrp="1"/>
          </p:cNvSpPr>
          <p:nvPr>
            <p:ph sz="half" idx="2"/>
          </p:nvPr>
        </p:nvSpPr>
        <p:spPr>
          <a:xfrm>
            <a:off x="4705350" y="2246642"/>
            <a:ext cx="4285899" cy="4075113"/>
          </a:xfrm>
        </p:spPr>
        <p:txBody>
          <a:bodyPr vert="horz" lIns="91440" tIns="45720" rIns="91440" bIns="45720" rtlCol="0" anchor="t">
            <a:normAutofit fontScale="62500" lnSpcReduction="20000"/>
          </a:bodyPr>
          <a:lstStyle/>
          <a:p>
            <a:pPr marL="0" indent="0" algn="just">
              <a:lnSpc>
                <a:spcPct val="110000"/>
              </a:lnSpc>
              <a:spcBef>
                <a:spcPts val="0"/>
              </a:spcBef>
              <a:buNone/>
            </a:pPr>
            <a:r>
              <a:rPr lang="en-US" sz="3200" dirty="0">
                <a:solidFill>
                  <a:srgbClr val="C00000"/>
                </a:solidFill>
              </a:rPr>
              <a:t>We intend to continue our research, so if you wish to reply to our surveys,  receive the results  or </a:t>
            </a:r>
            <a:r>
              <a:rPr lang="en-US" sz="3200" u="sng" dirty="0">
                <a:solidFill>
                  <a:srgbClr val="C00000"/>
                </a:solidFill>
              </a:rPr>
              <a:t>contribute in any other way</a:t>
            </a:r>
            <a:r>
              <a:rPr lang="en-US" sz="3200" dirty="0">
                <a:solidFill>
                  <a:srgbClr val="C00000"/>
                </a:solidFill>
              </a:rPr>
              <a:t> or if you think they might be of benefit to you, your company or a colleague, feel free to spread the word or get in touch with us!</a:t>
            </a:r>
          </a:p>
          <a:p>
            <a:pPr marL="0" indent="0">
              <a:lnSpc>
                <a:spcPct val="110000"/>
              </a:lnSpc>
              <a:spcBef>
                <a:spcPts val="0"/>
              </a:spcBef>
            </a:pPr>
            <a:endParaRPr lang="en-US" dirty="0"/>
          </a:p>
          <a:p>
            <a:pPr>
              <a:lnSpc>
                <a:spcPct val="110000"/>
              </a:lnSpc>
              <a:spcBef>
                <a:spcPts val="0"/>
              </a:spcBef>
            </a:pPr>
            <a:r>
              <a:rPr lang="en-US" dirty="0">
                <a:hlinkClick r:id="rId4"/>
              </a:rPr>
              <a:t>http://mariasgourou.com/</a:t>
            </a:r>
            <a:r>
              <a:rPr lang="en-US" dirty="0"/>
              <a:t>  </a:t>
            </a:r>
            <a:r>
              <a:rPr lang="en-US" dirty="0">
                <a:hlinkClick r:id="rId5"/>
              </a:rPr>
              <a:t>m.sgourou@hotmail.com</a:t>
            </a:r>
            <a:r>
              <a:rPr lang="en-US" dirty="0"/>
              <a:t> </a:t>
            </a:r>
          </a:p>
          <a:p>
            <a:pPr>
              <a:lnSpc>
                <a:spcPct val="110000"/>
              </a:lnSpc>
              <a:spcBef>
                <a:spcPts val="0"/>
              </a:spcBef>
            </a:pPr>
            <a:endParaRPr lang="en-US" dirty="0"/>
          </a:p>
          <a:p>
            <a:pPr>
              <a:lnSpc>
                <a:spcPct val="110000"/>
              </a:lnSpc>
              <a:spcBef>
                <a:spcPts val="0"/>
              </a:spcBef>
            </a:pPr>
            <a:r>
              <a:rPr lang="en-US" dirty="0">
                <a:hlinkClick r:id="rId6"/>
              </a:rPr>
              <a:t>https://www.linkedin.com/in/vilelmini-sosoni-74000910/</a:t>
            </a:r>
            <a:r>
              <a:rPr lang="en-US" dirty="0"/>
              <a:t>  </a:t>
            </a:r>
            <a:r>
              <a:rPr lang="en-US" dirty="0">
                <a:hlinkClick r:id="rId7"/>
              </a:rPr>
              <a:t>Vilelmini@hotmail.com</a:t>
            </a:r>
            <a:r>
              <a:rPr lang="en-US" dirty="0"/>
              <a:t> </a:t>
            </a:r>
          </a:p>
          <a:p>
            <a:endParaRPr lang="en-US" dirty="0"/>
          </a:p>
        </p:txBody>
      </p:sp>
    </p:spTree>
    <p:extLst>
      <p:ext uri="{BB962C8B-B14F-4D97-AF65-F5344CB8AC3E}">
        <p14:creationId xmlns:p14="http://schemas.microsoft.com/office/powerpoint/2010/main" val="149676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C37B3E-BED9-4533-B1FB-A00E0DC6553D}"/>
              </a:ext>
            </a:extLst>
          </p:cNvPr>
          <p:cNvSpPr>
            <a:spLocks noGrp="1"/>
          </p:cNvSpPr>
          <p:nvPr>
            <p:ph type="title"/>
          </p:nvPr>
        </p:nvSpPr>
        <p:spPr>
          <a:xfrm>
            <a:off x="628650" y="1030142"/>
            <a:ext cx="7886700" cy="1144739"/>
          </a:xfrm>
        </p:spPr>
        <p:txBody>
          <a:bodyPr/>
          <a:lstStyle/>
          <a:p>
            <a:pPr algn="ctr"/>
            <a:r>
              <a:rPr lang="it-IT" b="1">
                <a:solidFill>
                  <a:srgbClr val="C00000"/>
                </a:solidFill>
              </a:rPr>
              <a:t>You will find our stories here</a:t>
            </a:r>
            <a:endParaRPr lang="el-GR" b="1" dirty="0">
              <a:solidFill>
                <a:srgbClr val="C00000"/>
              </a:solidFill>
            </a:endParaRPr>
          </a:p>
        </p:txBody>
      </p:sp>
      <p:pic>
        <p:nvPicPr>
          <p:cNvPr id="5" name="Θέση περιεχομένου 4" descr="Εικόνα που περιέχει κείμενο&#10;&#10;Η περιγραφή δημιουργήθηκε με υψηλή αξιοπιστία">
            <a:extLst>
              <a:ext uri="{FF2B5EF4-FFF2-40B4-BE49-F238E27FC236}">
                <a16:creationId xmlns:a16="http://schemas.microsoft.com/office/drawing/2014/main" id="{44E81069-1E47-4343-93AD-E14E205D5656}"/>
              </a:ext>
            </a:extLst>
          </p:cNvPr>
          <p:cNvPicPr>
            <a:picLocks noGrp="1" noChangeAspect="1"/>
          </p:cNvPicPr>
          <p:nvPr>
            <p:ph idx="1"/>
          </p:nvPr>
        </p:nvPicPr>
        <p:blipFill>
          <a:blip r:embed="rId2"/>
          <a:stretch>
            <a:fillRect/>
          </a:stretch>
        </p:blipFill>
        <p:spPr>
          <a:xfrm>
            <a:off x="1190149" y="2490788"/>
            <a:ext cx="6763702" cy="3757612"/>
          </a:xfrm>
        </p:spPr>
      </p:pic>
    </p:spTree>
    <p:extLst>
      <p:ext uri="{BB962C8B-B14F-4D97-AF65-F5344CB8AC3E}">
        <p14:creationId xmlns:p14="http://schemas.microsoft.com/office/powerpoint/2010/main" val="31860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1600" y="4284000"/>
            <a:ext cx="8774712" cy="707886"/>
          </a:xfrm>
          <a:prstGeom prst="rect">
            <a:avLst/>
          </a:prstGeom>
          <a:noFill/>
        </p:spPr>
        <p:txBody>
          <a:bodyPr wrap="square" rtlCol="0">
            <a:spAutoFit/>
          </a:bodyPr>
          <a:lstStyle/>
          <a:p>
            <a:r>
              <a:rPr lang="en-IE" sz="4000" dirty="0">
                <a:cs typeface="Lato Medium" panose="020F0602020204030203" pitchFamily="34" charset="0"/>
              </a:rPr>
              <a:t>Thank you!</a:t>
            </a:r>
            <a:endParaRPr lang="en-IE" sz="3800" b="1" dirty="0">
              <a:cs typeface="Lato Medium" panose="020F0602020204030203" pitchFamily="34" charset="0"/>
            </a:endParaRPr>
          </a:p>
        </p:txBody>
      </p:sp>
    </p:spTree>
    <p:extLst>
      <p:ext uri="{BB962C8B-B14F-4D97-AF65-F5344CB8AC3E}">
        <p14:creationId xmlns:p14="http://schemas.microsoft.com/office/powerpoint/2010/main" val="1952409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1B072E-8B9D-4652-AB81-D046B443F63C}"/>
              </a:ext>
            </a:extLst>
          </p:cNvPr>
          <p:cNvSpPr>
            <a:spLocks noGrp="1"/>
          </p:cNvSpPr>
          <p:nvPr>
            <p:ph type="title"/>
          </p:nvPr>
        </p:nvSpPr>
        <p:spPr/>
        <p:txBody>
          <a:bodyPr/>
          <a:lstStyle/>
          <a:p>
            <a:pPr algn="ctr"/>
            <a:r>
              <a:rPr lang="en-US" b="1" dirty="0">
                <a:solidFill>
                  <a:srgbClr val="C00000"/>
                </a:solidFill>
              </a:rPr>
              <a:t>Sharing is caring! </a:t>
            </a:r>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ED6CF85D-A324-4060-B151-6A6E724D5D5E}"/>
              </a:ext>
            </a:extLst>
          </p:cNvPr>
          <p:cNvSpPr>
            <a:spLocks noGrp="1"/>
          </p:cNvSpPr>
          <p:nvPr>
            <p:ph idx="1"/>
          </p:nvPr>
        </p:nvSpPr>
        <p:spPr>
          <a:ln>
            <a:solidFill>
              <a:schemeClr val="tx1"/>
            </a:solidFill>
            <a:prstDash val="dash"/>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lgn="ctr">
              <a:buNone/>
            </a:pPr>
            <a:endParaRPr lang="en-US" dirty="0"/>
          </a:p>
          <a:p>
            <a:pPr marL="0" indent="0" algn="ctr">
              <a:buNone/>
            </a:pPr>
            <a:endParaRPr lang="en-US" dirty="0"/>
          </a:p>
          <a:p>
            <a:pPr marL="0" indent="0" algn="ctr">
              <a:buNone/>
            </a:pPr>
            <a:r>
              <a:rPr lang="en-US" sz="5400" b="1" dirty="0">
                <a:solidFill>
                  <a:srgbClr val="C00000"/>
                </a:solidFill>
              </a:rPr>
              <a:t>#</a:t>
            </a:r>
            <a:r>
              <a:rPr lang="en-US" sz="5400" b="1" dirty="0" err="1">
                <a:solidFill>
                  <a:srgbClr val="C00000"/>
                </a:solidFill>
              </a:rPr>
              <a:t>eliatogether</a:t>
            </a:r>
            <a:r>
              <a:rPr lang="en-US" sz="5400" b="1" dirty="0">
                <a:solidFill>
                  <a:srgbClr val="C00000"/>
                </a:solidFill>
              </a:rPr>
              <a:t> </a:t>
            </a:r>
            <a:endParaRPr lang="el-GR" sz="5400" b="1" dirty="0">
              <a:solidFill>
                <a:srgbClr val="C00000"/>
              </a:solidFill>
            </a:endParaRPr>
          </a:p>
        </p:txBody>
      </p:sp>
    </p:spTree>
    <p:extLst>
      <p:ext uri="{BB962C8B-B14F-4D97-AF65-F5344CB8AC3E}">
        <p14:creationId xmlns:p14="http://schemas.microsoft.com/office/powerpoint/2010/main" val="309762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CE7642-0ABB-48EF-B72D-7CC13D13684F}"/>
              </a:ext>
            </a:extLst>
          </p:cNvPr>
          <p:cNvSpPr>
            <a:spLocks noGrp="1"/>
          </p:cNvSpPr>
          <p:nvPr>
            <p:ph type="title"/>
          </p:nvPr>
        </p:nvSpPr>
        <p:spPr/>
        <p:txBody>
          <a:bodyPr/>
          <a:lstStyle/>
          <a:p>
            <a:pPr algn="ctr"/>
            <a:r>
              <a:rPr lang="en-US" sz="4800" b="1" dirty="0">
                <a:solidFill>
                  <a:srgbClr val="C00000"/>
                </a:solidFill>
              </a:rPr>
              <a:t>Once upon a time</a:t>
            </a:r>
            <a:r>
              <a:rPr lang="en-US" dirty="0"/>
              <a:t> </a:t>
            </a:r>
            <a:endParaRPr lang="el-GR" dirty="0"/>
          </a:p>
        </p:txBody>
      </p:sp>
      <p:pic>
        <p:nvPicPr>
          <p:cNvPr id="7" name="Θέση περιεχομένου 6" descr="Εικόνα που περιέχει συλλογή, αντικείμενο, ρολόι&#10;&#10;Η περιγραφή δημιουργήθηκε με υψηλή αξιοπιστία">
            <a:extLst>
              <a:ext uri="{FF2B5EF4-FFF2-40B4-BE49-F238E27FC236}">
                <a16:creationId xmlns:a16="http://schemas.microsoft.com/office/drawing/2014/main" id="{91EE16B7-A127-424B-A39F-F3172925139E}"/>
              </a:ext>
            </a:extLst>
          </p:cNvPr>
          <p:cNvPicPr>
            <a:picLocks noGrp="1" noChangeAspect="1"/>
          </p:cNvPicPr>
          <p:nvPr>
            <p:ph idx="1"/>
          </p:nvPr>
        </p:nvPicPr>
        <p:blipFill>
          <a:blip r:embed="rId3"/>
          <a:stretch>
            <a:fillRect/>
          </a:stretch>
        </p:blipFill>
        <p:spPr>
          <a:xfrm>
            <a:off x="1231900" y="2490788"/>
            <a:ext cx="6680199" cy="3757612"/>
          </a:xfrm>
        </p:spPr>
      </p:pic>
    </p:spTree>
    <p:extLst>
      <p:ext uri="{BB962C8B-B14F-4D97-AF65-F5344CB8AC3E}">
        <p14:creationId xmlns:p14="http://schemas.microsoft.com/office/powerpoint/2010/main" val="2851666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404A2D-F083-439E-B919-1C6ED0F34FFF}"/>
              </a:ext>
            </a:extLst>
          </p:cNvPr>
          <p:cNvSpPr>
            <a:spLocks noGrp="1"/>
          </p:cNvSpPr>
          <p:nvPr>
            <p:ph type="title"/>
          </p:nvPr>
        </p:nvSpPr>
        <p:spPr>
          <a:xfrm>
            <a:off x="628650" y="1030142"/>
            <a:ext cx="7886700" cy="1144739"/>
          </a:xfrm>
        </p:spPr>
        <p:txBody>
          <a:bodyPr>
            <a:normAutofit/>
          </a:bodyPr>
          <a:lstStyle/>
          <a:p>
            <a:pPr algn="ctr"/>
            <a:r>
              <a:rPr lang="en-US" sz="4800" b="1" dirty="0">
                <a:solidFill>
                  <a:srgbClr val="C00000"/>
                </a:solidFill>
              </a:rPr>
              <a:t>Later on … </a:t>
            </a:r>
            <a:endParaRPr lang="el-GR" sz="4800" b="1" dirty="0">
              <a:solidFill>
                <a:srgbClr val="C00000"/>
              </a:solidFill>
            </a:endParaRPr>
          </a:p>
        </p:txBody>
      </p:sp>
      <p:pic>
        <p:nvPicPr>
          <p:cNvPr id="5" name="Θέση περιεχομένου 4" descr="Εικόνα που περιέχει στιγμιότυπο οθόνης&#10;&#10;Η περιγραφή δημιουργήθηκε με πολύ υψηλή αξιοπιστία">
            <a:extLst>
              <a:ext uri="{FF2B5EF4-FFF2-40B4-BE49-F238E27FC236}">
                <a16:creationId xmlns:a16="http://schemas.microsoft.com/office/drawing/2014/main" id="{E59A7850-133B-4222-91D3-AE17DE12F90D}"/>
              </a:ext>
            </a:extLst>
          </p:cNvPr>
          <p:cNvPicPr>
            <a:picLocks noGrp="1" noChangeAspect="1"/>
          </p:cNvPicPr>
          <p:nvPr>
            <p:ph idx="1"/>
          </p:nvPr>
        </p:nvPicPr>
        <p:blipFill>
          <a:blip r:embed="rId2"/>
          <a:stretch>
            <a:fillRect/>
          </a:stretch>
        </p:blipFill>
        <p:spPr>
          <a:xfrm>
            <a:off x="1190149" y="2490788"/>
            <a:ext cx="6763702" cy="3757612"/>
          </a:xfrm>
        </p:spPr>
      </p:pic>
    </p:spTree>
    <p:extLst>
      <p:ext uri="{BB962C8B-B14F-4D97-AF65-F5344CB8AC3E}">
        <p14:creationId xmlns:p14="http://schemas.microsoft.com/office/powerpoint/2010/main" val="299140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415FAC-732B-4EE9-985E-CF784186AB62}"/>
              </a:ext>
            </a:extLst>
          </p:cNvPr>
          <p:cNvSpPr>
            <a:spLocks noGrp="1"/>
          </p:cNvSpPr>
          <p:nvPr>
            <p:ph type="title"/>
          </p:nvPr>
        </p:nvSpPr>
        <p:spPr/>
        <p:txBody>
          <a:bodyPr/>
          <a:lstStyle/>
          <a:p>
            <a:pPr algn="ctr"/>
            <a:r>
              <a:rPr lang="en-US" b="1" dirty="0">
                <a:solidFill>
                  <a:srgbClr val="C00000"/>
                </a:solidFill>
              </a:rPr>
              <a:t>Top </a:t>
            </a:r>
            <a:r>
              <a:rPr lang="it-IT" b="1">
                <a:solidFill>
                  <a:srgbClr val="C00000"/>
                </a:solidFill>
              </a:rPr>
              <a:t>P</a:t>
            </a:r>
            <a:r>
              <a:rPr lang="en-US" b="1">
                <a:solidFill>
                  <a:srgbClr val="C00000"/>
                </a:solidFill>
              </a:rPr>
              <a:t>riorities</a:t>
            </a:r>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591A287C-1F90-4767-ACA5-6DD88117553B}"/>
              </a:ext>
            </a:extLst>
          </p:cNvPr>
          <p:cNvSpPr>
            <a:spLocks noGrp="1"/>
          </p:cNvSpPr>
          <p:nvPr>
            <p:ph idx="1"/>
          </p:nvPr>
        </p:nvSpPr>
        <p:spPr/>
        <p:txBody>
          <a:bodyPr/>
          <a:lstStyle/>
          <a:p>
            <a:endParaRPr lang="en-US" dirty="0"/>
          </a:p>
          <a:p>
            <a:pPr marL="0" indent="0" algn="ctr">
              <a:buNone/>
            </a:pPr>
            <a:r>
              <a:rPr lang="en-US" sz="4000" b="1" dirty="0">
                <a:solidFill>
                  <a:srgbClr val="C00000"/>
                </a:solidFill>
              </a:rPr>
              <a:t>Content</a:t>
            </a:r>
          </a:p>
          <a:p>
            <a:pPr marL="0" indent="0" algn="ctr">
              <a:buNone/>
            </a:pPr>
            <a:r>
              <a:rPr lang="en-US" sz="4000" b="1" dirty="0">
                <a:solidFill>
                  <a:srgbClr val="C00000"/>
                </a:solidFill>
              </a:rPr>
              <a:t>Translation </a:t>
            </a:r>
          </a:p>
          <a:p>
            <a:pPr marL="0" indent="0" algn="ctr">
              <a:buNone/>
            </a:pPr>
            <a:r>
              <a:rPr lang="en-US" sz="4000" b="1" dirty="0">
                <a:solidFill>
                  <a:srgbClr val="C00000"/>
                </a:solidFill>
              </a:rPr>
              <a:t>Message </a:t>
            </a:r>
            <a:endParaRPr lang="el-GR" sz="4000" b="1" dirty="0">
              <a:solidFill>
                <a:srgbClr val="C00000"/>
              </a:solidFill>
            </a:endParaRPr>
          </a:p>
        </p:txBody>
      </p:sp>
    </p:spTree>
    <p:extLst>
      <p:ext uri="{BB962C8B-B14F-4D97-AF65-F5344CB8AC3E}">
        <p14:creationId xmlns:p14="http://schemas.microsoft.com/office/powerpoint/2010/main" val="179147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496A1F-6612-4D0A-9C8B-24E90589C95B}"/>
              </a:ext>
            </a:extLst>
          </p:cNvPr>
          <p:cNvSpPr>
            <a:spLocks noGrp="1"/>
          </p:cNvSpPr>
          <p:nvPr>
            <p:ph type="title"/>
          </p:nvPr>
        </p:nvSpPr>
        <p:spPr/>
        <p:txBody>
          <a:bodyPr>
            <a:normAutofit/>
          </a:bodyPr>
          <a:lstStyle/>
          <a:p>
            <a:pPr algn="ctr"/>
            <a:r>
              <a:rPr lang="en-US" sz="4800" b="1" dirty="0">
                <a:solidFill>
                  <a:srgbClr val="C00000"/>
                </a:solidFill>
              </a:rPr>
              <a:t>The big picture </a:t>
            </a:r>
            <a:endParaRPr lang="el-GR" sz="4800" b="1" dirty="0">
              <a:solidFill>
                <a:srgbClr val="C00000"/>
              </a:solidFill>
            </a:endParaRPr>
          </a:p>
        </p:txBody>
      </p:sp>
      <p:pic>
        <p:nvPicPr>
          <p:cNvPr id="9" name="Θέση περιεχομένου 8">
            <a:extLst>
              <a:ext uri="{FF2B5EF4-FFF2-40B4-BE49-F238E27FC236}">
                <a16:creationId xmlns:a16="http://schemas.microsoft.com/office/drawing/2014/main" id="{51103BE9-872A-4B91-9AD7-286236FED04D}"/>
              </a:ext>
            </a:extLst>
          </p:cNvPr>
          <p:cNvPicPr>
            <a:picLocks noGrp="1" noChangeAspect="1"/>
          </p:cNvPicPr>
          <p:nvPr>
            <p:ph idx="1"/>
          </p:nvPr>
        </p:nvPicPr>
        <p:blipFill>
          <a:blip r:embed="rId2"/>
          <a:stretch>
            <a:fillRect/>
          </a:stretch>
        </p:blipFill>
        <p:spPr>
          <a:xfrm>
            <a:off x="1190149" y="2490788"/>
            <a:ext cx="6763702" cy="3757612"/>
          </a:xfrm>
        </p:spPr>
      </p:pic>
    </p:spTree>
    <p:extLst>
      <p:ext uri="{BB962C8B-B14F-4D97-AF65-F5344CB8AC3E}">
        <p14:creationId xmlns:p14="http://schemas.microsoft.com/office/powerpoint/2010/main" val="3982454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Θέση περιεχομένου 4">
            <a:extLst>
              <a:ext uri="{FF2B5EF4-FFF2-40B4-BE49-F238E27FC236}">
                <a16:creationId xmlns:a16="http://schemas.microsoft.com/office/drawing/2014/main" id="{16BE030B-04FB-4309-AF5D-1742CEC76CC2}"/>
              </a:ext>
            </a:extLst>
          </p:cNvPr>
          <p:cNvPicPr>
            <a:picLocks noChangeAspect="1"/>
          </p:cNvPicPr>
          <p:nvPr/>
        </p:nvPicPr>
        <p:blipFill rotWithShape="1">
          <a:blip r:embed="rId3"/>
          <a:srcRect l="10150" r="11963" b="-2"/>
          <a:stretch/>
        </p:blipFill>
        <p:spPr>
          <a:xfrm>
            <a:off x="3477006" y="640082"/>
            <a:ext cx="5187246" cy="5577837"/>
          </a:xfrm>
          <a:prstGeom prst="rect">
            <a:avLst/>
          </a:prstGeom>
          <a:effectLst/>
        </p:spPr>
      </p:pic>
      <p:sp>
        <p:nvSpPr>
          <p:cNvPr id="18" name="Content Placeholder 9"/>
          <p:cNvSpPr>
            <a:spLocks noGrp="1"/>
          </p:cNvSpPr>
          <p:nvPr>
            <p:ph idx="1"/>
          </p:nvPr>
        </p:nvSpPr>
        <p:spPr>
          <a:xfrm>
            <a:off x="487363" y="1208088"/>
            <a:ext cx="2795422" cy="5383483"/>
          </a:xfrm>
        </p:spPr>
        <p:txBody>
          <a:bodyPr vert="horz" lIns="91440" tIns="45720" rIns="91440" bIns="45720" rtlCol="0" anchor="t">
            <a:normAutofit/>
          </a:bodyPr>
          <a:lstStyle/>
          <a:p>
            <a:pPr marL="0" indent="0">
              <a:buNone/>
            </a:pPr>
            <a:r>
              <a:rPr lang="en-US" sz="3200" b="1" dirty="0">
                <a:solidFill>
                  <a:srgbClr val="C00000"/>
                </a:solidFill>
              </a:rPr>
              <a:t>The big picture </a:t>
            </a:r>
          </a:p>
          <a:p>
            <a:pPr marL="0" indent="0">
              <a:buNone/>
            </a:pPr>
            <a:endParaRPr lang="en-US" sz="3200" dirty="0">
              <a:solidFill>
                <a:srgbClr val="C00000"/>
              </a:solidFill>
            </a:endParaRPr>
          </a:p>
          <a:p>
            <a:r>
              <a:rPr lang="en-US" sz="2400" dirty="0">
                <a:solidFill>
                  <a:srgbClr val="C00000"/>
                </a:solidFill>
              </a:rPr>
              <a:t>Digital economy has democratized marketing</a:t>
            </a:r>
          </a:p>
          <a:p>
            <a:r>
              <a:rPr lang="en-US" sz="2400" dirty="0">
                <a:solidFill>
                  <a:srgbClr val="C00000"/>
                </a:solidFill>
              </a:rPr>
              <a:t>Marketing tools are easy to use and cost-effective </a:t>
            </a:r>
            <a:endParaRPr lang="en-US" sz="2400" dirty="0">
              <a:solidFill>
                <a:srgbClr val="C00000"/>
              </a:solidFill>
              <a:cs typeface="Calibri"/>
            </a:endParaRPr>
          </a:p>
          <a:p>
            <a:r>
              <a:rPr lang="en-US" sz="2400" dirty="0">
                <a:solidFill>
                  <a:srgbClr val="C00000"/>
                </a:solidFill>
              </a:rPr>
              <a:t>Messages cross </a:t>
            </a:r>
            <a:r>
              <a:rPr lang="en-US" sz="2400" dirty="0">
                <a:solidFill>
                  <a:srgbClr val="C00000"/>
                </a:solidFill>
                <a:cs typeface="Calibri"/>
              </a:rPr>
              <a:t>local borders and reach wider audiences</a:t>
            </a:r>
          </a:p>
          <a:p>
            <a:pPr marL="0" indent="0">
              <a:buNone/>
            </a:pPr>
            <a:endParaRPr lang="en-US" sz="3200" dirty="0">
              <a:solidFill>
                <a:srgbClr val="C00000"/>
              </a:solidFill>
            </a:endParaRPr>
          </a:p>
        </p:txBody>
      </p:sp>
    </p:spTree>
    <p:extLst>
      <p:ext uri="{BB962C8B-B14F-4D97-AF65-F5344CB8AC3E}">
        <p14:creationId xmlns:p14="http://schemas.microsoft.com/office/powerpoint/2010/main" val="14102548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25980</TotalTime>
  <Words>1286</Words>
  <Application>Microsoft Office PowerPoint</Application>
  <PresentationFormat>Προβολή στην οθόνη (4:3)</PresentationFormat>
  <Paragraphs>184</Paragraphs>
  <Slides>30</Slides>
  <Notes>25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30</vt:i4>
      </vt:variant>
    </vt:vector>
  </HeadingPairs>
  <TitlesOfParts>
    <vt:vector size="36" baseType="lpstr">
      <vt:lpstr>Arial</vt:lpstr>
      <vt:lpstr>Calibri</vt:lpstr>
      <vt:lpstr>Calibri Light</vt:lpstr>
      <vt:lpstr>Lato Medium</vt:lpstr>
      <vt:lpstr>Wingdings</vt:lpstr>
      <vt:lpstr>Office Theme</vt:lpstr>
      <vt:lpstr>Παρουσίαση του PowerPoint</vt:lpstr>
      <vt:lpstr>Maria Sgourou   Vilelmini Sosoni</vt:lpstr>
      <vt:lpstr>You will find our stories here</vt:lpstr>
      <vt:lpstr>Sharing is caring! </vt:lpstr>
      <vt:lpstr>Once upon a time </vt:lpstr>
      <vt:lpstr>Later on … </vt:lpstr>
      <vt:lpstr>Top Priorities</vt:lpstr>
      <vt:lpstr>The big picture </vt:lpstr>
      <vt:lpstr>Παρουσίαση του PowerPoint</vt:lpstr>
      <vt:lpstr>Let's keep it simple with an example </vt:lpstr>
      <vt:lpstr>What do small businesses need? </vt:lpstr>
      <vt:lpstr>Who is going to deliver their message</vt:lpstr>
      <vt:lpstr>You, my gorgeous colleagues </vt:lpstr>
      <vt:lpstr>Key questions</vt:lpstr>
      <vt:lpstr> Our surveys</vt:lpstr>
      <vt:lpstr>What is an SME?</vt:lpstr>
      <vt:lpstr>Some insights into SMEs (1)</vt:lpstr>
      <vt:lpstr>Some insights into SMEs (2)</vt:lpstr>
      <vt:lpstr>Some insights into SMEs (3)</vt:lpstr>
      <vt:lpstr>Some insights into SMEs (4)</vt:lpstr>
      <vt:lpstr>Some insights into SMEs (5)</vt:lpstr>
      <vt:lpstr>Digital marketing and LSPs (1)</vt:lpstr>
      <vt:lpstr>Digital marketing and LSPs (2)</vt:lpstr>
      <vt:lpstr>Digital marketing and Translators (1)</vt:lpstr>
      <vt:lpstr>Digital marketing and Translators (2)</vt:lpstr>
      <vt:lpstr>A new trend </vt:lpstr>
      <vt:lpstr>Pros and cons </vt:lpstr>
      <vt:lpstr> How to...</vt:lpstr>
      <vt:lpstr>Spread the word!</vt:lpstr>
      <vt:lpstr>Παρουσίαση του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Maria Sgourou</cp:lastModifiedBy>
  <cp:revision>95</cp:revision>
  <dcterms:created xsi:type="dcterms:W3CDTF">2015-12-03T15:02:03Z</dcterms:created>
  <dcterms:modified xsi:type="dcterms:W3CDTF">2018-08-03T15:01:17Z</dcterms:modified>
  <cp:category/>
</cp:coreProperties>
</file>